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bold r:id="rId17"/>
      <p:italic r:id="rId18"/>
      <p:boldItalic r:id="rId19"/>
    </p:embeddedFont>
    <p:embeddedFont>
      <p:font typeface="DM Sans Bold" charset="0"/>
      <p:regular r:id="rId20"/>
    </p:embeddedFont>
    <p:embeddedFont>
      <p:font typeface="Now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7.xml"/><Relationship Id="rId7" Type="http://schemas.openxmlformats.org/officeDocument/2006/relationships/image" Target="../media/image59.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59.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7.xml"/><Relationship Id="rId7" Type="http://schemas.openxmlformats.org/officeDocument/2006/relationships/image" Target="../media/image59.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3.jpe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slideLayout" Target="../slideLayouts/slideLayout7.xml"/><Relationship Id="rId21" Type="http://schemas.openxmlformats.org/officeDocument/2006/relationships/image" Target="../media/image5.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audio" Target="../media/media7.m4a"/><Relationship Id="rId16" Type="http://schemas.openxmlformats.org/officeDocument/2006/relationships/image" Target="../media/image43.png"/><Relationship Id="rId20" Type="http://schemas.openxmlformats.org/officeDocument/2006/relationships/image" Target="../media/image47.png"/><Relationship Id="rId1" Type="http://schemas.microsoft.com/office/2007/relationships/media" Target="../media/media7.m4a"/><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8.svg"/><Relationship Id="rId12" Type="http://schemas.openxmlformats.org/officeDocument/2006/relationships/image" Target="../media/image52.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11" Type="http://schemas.openxmlformats.org/officeDocument/2006/relationships/image" Target="../media/image51.png"/><Relationship Id="rId5" Type="http://schemas.openxmlformats.org/officeDocument/2006/relationships/image" Target="../media/image16.svg"/><Relationship Id="rId10" Type="http://schemas.openxmlformats.org/officeDocument/2006/relationships/image" Target="../media/image50.png"/><Relationship Id="rId4" Type="http://schemas.openxmlformats.org/officeDocument/2006/relationships/image" Target="../media/image15.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IN"/>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573748" y="3615629"/>
            <a:ext cx="11414502" cy="1739697"/>
          </a:xfrm>
          <a:prstGeom prst="rect">
            <a:avLst/>
          </a:prstGeom>
        </p:spPr>
        <p:txBody>
          <a:bodyPr lIns="0" tIns="0" rIns="0" bIns="0" rtlCol="0" anchor="t">
            <a:spAutoFit/>
          </a:bodyPr>
          <a:lstStyle/>
          <a:p>
            <a:pPr algn="l">
              <a:lnSpc>
                <a:spcPts val="13568"/>
              </a:lnSpc>
            </a:pPr>
            <a:r>
              <a:rPr lang="en-US" sz="11306">
                <a:solidFill>
                  <a:srgbClr val="FFFBFB"/>
                </a:solidFill>
                <a:latin typeface="Now Bold"/>
              </a:rPr>
              <a:t>INTERPRETABLE</a:t>
            </a:r>
          </a:p>
        </p:txBody>
      </p:sp>
      <p:sp>
        <p:nvSpPr>
          <p:cNvPr id="7" name="Freeform 7"/>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1573748" y="5327661"/>
            <a:ext cx="9659937" cy="1730886"/>
          </a:xfrm>
          <a:prstGeom prst="rect">
            <a:avLst/>
          </a:prstGeom>
        </p:spPr>
        <p:txBody>
          <a:bodyPr lIns="0" tIns="0" rIns="0" bIns="0" rtlCol="0" anchor="t">
            <a:spAutoFit/>
          </a:bodyPr>
          <a:lstStyle/>
          <a:p>
            <a:pPr algn="l">
              <a:lnSpc>
                <a:spcPts val="13568"/>
              </a:lnSpc>
            </a:pPr>
            <a:r>
              <a:rPr lang="en-US" sz="11306">
                <a:solidFill>
                  <a:srgbClr val="56AEFF"/>
                </a:solidFill>
                <a:latin typeface="Now Bold"/>
              </a:rPr>
              <a:t>DATA</a:t>
            </a:r>
          </a:p>
        </p:txBody>
      </p:sp>
      <p:pic>
        <p:nvPicPr>
          <p:cNvPr id="10" name="Recorded Sound">
            <a:hlinkClick r:id="" action="ppaction://media"/>
            <a:extLst>
              <a:ext uri="{FF2B5EF4-FFF2-40B4-BE49-F238E27FC236}">
                <a16:creationId xmlns:a16="http://schemas.microsoft.com/office/drawing/2014/main" id="{A2B98966-1431-2A2A-280E-5560C2A470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155993" y="82677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txBody>
            <a:bodyPr/>
            <a:lstStyle/>
            <a:p>
              <a:endParaRPr lang="en-IN"/>
            </a:p>
          </p:txBody>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4"/>
              <a:stretch>
                <a:fillRect l="-1259" r="-1259"/>
              </a:stretch>
            </a:blipFill>
          </p:spPr>
          <p:txBody>
            <a:bodyPr/>
            <a:lstStyle/>
            <a:p>
              <a:endParaRPr lang="en-IN"/>
            </a:p>
          </p:txBody>
        </p:sp>
      </p:grpSp>
      <p:sp>
        <p:nvSpPr>
          <p:cNvPr id="5" name="TextBox 5"/>
          <p:cNvSpPr txBox="1"/>
          <p:nvPr/>
        </p:nvSpPr>
        <p:spPr>
          <a:xfrm>
            <a:off x="5944113" y="4051481"/>
            <a:ext cx="8457192" cy="2001850"/>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rPr>
              <a:t>INTERPRETABLE APPROACH</a:t>
            </a:r>
          </a:p>
        </p:txBody>
      </p:sp>
      <p:sp>
        <p:nvSpPr>
          <p:cNvPr id="6" name="Freeform 6"/>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8" name="Recorded Sound">
            <a:hlinkClick r:id="" action="ppaction://media"/>
            <a:extLst>
              <a:ext uri="{FF2B5EF4-FFF2-40B4-BE49-F238E27FC236}">
                <a16:creationId xmlns:a16="http://schemas.microsoft.com/office/drawing/2014/main" id="{8010C7DD-F45D-DBFE-B8EB-8B2B14BF2E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a:off x="842886" y="1627078"/>
            <a:ext cx="8208720" cy="7631222"/>
          </a:xfrm>
          <a:custGeom>
            <a:avLst/>
            <a:gdLst/>
            <a:ahLst/>
            <a:cxnLst/>
            <a:rect l="l" t="t" r="r" b="b"/>
            <a:pathLst>
              <a:path w="8208720" h="7631222">
                <a:moveTo>
                  <a:pt x="0" y="0"/>
                </a:moveTo>
                <a:lnTo>
                  <a:pt x="8208721" y="0"/>
                </a:lnTo>
                <a:lnTo>
                  <a:pt x="8208721" y="7631222"/>
                </a:lnTo>
                <a:lnTo>
                  <a:pt x="0" y="7631222"/>
                </a:lnTo>
                <a:lnTo>
                  <a:pt x="0" y="0"/>
                </a:lnTo>
                <a:close/>
              </a:path>
            </a:pathLst>
          </a:custGeom>
          <a:blipFill>
            <a:blip r:embed="rId8"/>
            <a:stretch>
              <a:fillRect/>
            </a:stretch>
          </a:blipFill>
        </p:spPr>
        <p:txBody>
          <a:bodyPr/>
          <a:lstStyle/>
          <a:p>
            <a:endParaRPr lang="en-IN"/>
          </a:p>
        </p:txBody>
      </p:sp>
      <p:sp>
        <p:nvSpPr>
          <p:cNvPr id="5" name="TextBox 5"/>
          <p:cNvSpPr txBox="1"/>
          <p:nvPr/>
        </p:nvSpPr>
        <p:spPr>
          <a:xfrm>
            <a:off x="1627186" y="398634"/>
            <a:ext cx="14848841" cy="702945"/>
          </a:xfrm>
          <a:prstGeom prst="rect">
            <a:avLst/>
          </a:prstGeom>
        </p:spPr>
        <p:txBody>
          <a:bodyPr lIns="0" tIns="0" rIns="0" bIns="0" rtlCol="0" anchor="t">
            <a:spAutoFit/>
          </a:bodyPr>
          <a:lstStyle/>
          <a:p>
            <a:pPr marL="0" lvl="0" indent="0" algn="ctr">
              <a:lnSpc>
                <a:spcPts val="5479"/>
              </a:lnSpc>
              <a:spcBef>
                <a:spcPct val="0"/>
              </a:spcBef>
            </a:pPr>
            <a:r>
              <a:rPr lang="en-US" sz="4566">
                <a:solidFill>
                  <a:srgbClr val="FFFFFF"/>
                </a:solidFill>
                <a:latin typeface="Now Bold"/>
              </a:rPr>
              <a:t>TOP 25% CHURN USING SHAP</a:t>
            </a:r>
          </a:p>
        </p:txBody>
      </p:sp>
      <p:sp>
        <p:nvSpPr>
          <p:cNvPr id="6" name="TextBox 6"/>
          <p:cNvSpPr txBox="1"/>
          <p:nvPr/>
        </p:nvSpPr>
        <p:spPr>
          <a:xfrm>
            <a:off x="9355874" y="1726552"/>
            <a:ext cx="8613959" cy="6795796"/>
          </a:xfrm>
          <a:prstGeom prst="rect">
            <a:avLst/>
          </a:prstGeom>
        </p:spPr>
        <p:txBody>
          <a:bodyPr lIns="0" tIns="0" rIns="0" bIns="0" rtlCol="0" anchor="t">
            <a:spAutoFit/>
          </a:bodyPr>
          <a:lstStyle/>
          <a:p>
            <a:pPr algn="l">
              <a:lnSpc>
                <a:spcPts val="2605"/>
              </a:lnSpc>
              <a:spcBef>
                <a:spcPct val="0"/>
              </a:spcBef>
            </a:pPr>
            <a:r>
              <a:rPr lang="en-US" sz="1887">
                <a:solidFill>
                  <a:srgbClr val="FFFFFF"/>
                </a:solidFill>
                <a:latin typeface="DM Sans"/>
              </a:rPr>
              <a:t>Strategic Insights: </a:t>
            </a:r>
          </a:p>
          <a:p>
            <a:pPr algn="l">
              <a:lnSpc>
                <a:spcPts val="2605"/>
              </a:lnSpc>
              <a:spcBef>
                <a:spcPct val="0"/>
              </a:spcBef>
            </a:pPr>
            <a:r>
              <a:rPr lang="en-US" sz="1887">
                <a:solidFill>
                  <a:srgbClr val="FFFFFF"/>
                </a:solidFill>
                <a:latin typeface="DM Sans"/>
              </a:rPr>
              <a:t> • The SHAP plot helps uncover key determinants of customer behavior and refine retention strategies, such as changing pricing or service offers depending on their expected influence on turnover.</a:t>
            </a: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r>
              <a:rPr lang="en-US" sz="1887">
                <a:solidFill>
                  <a:srgbClr val="FFFFFF"/>
                </a:solidFill>
                <a:latin typeface="DM Sans"/>
              </a:rPr>
              <a:t>Key Determinants:</a:t>
            </a:r>
          </a:p>
          <a:p>
            <a:pPr algn="l">
              <a:lnSpc>
                <a:spcPts val="2605"/>
              </a:lnSpc>
              <a:spcBef>
                <a:spcPct val="0"/>
              </a:spcBef>
            </a:pPr>
            <a:r>
              <a:rPr lang="en-US" sz="1887">
                <a:solidFill>
                  <a:srgbClr val="FFFFFF"/>
                </a:solidFill>
                <a:latin typeface="DM Sans"/>
              </a:rPr>
              <a:t> • Account Length: Both short and lengthy durations affect churn chances.</a:t>
            </a:r>
          </a:p>
          <a:p>
            <a:pPr algn="l">
              <a:lnSpc>
                <a:spcPts val="2605"/>
              </a:lnSpc>
              <a:spcBef>
                <a:spcPct val="0"/>
              </a:spcBef>
            </a:pPr>
            <a:r>
              <a:rPr lang="en-US" sz="1887">
                <a:solidFill>
                  <a:srgbClr val="FFFFFF"/>
                </a:solidFill>
                <a:latin typeface="DM Sans"/>
              </a:rPr>
              <a:t> • Service Outages: Significantly increase churn likelihood.</a:t>
            </a:r>
          </a:p>
          <a:p>
            <a:pPr algn="l">
              <a:lnSpc>
                <a:spcPts val="2605"/>
              </a:lnSpc>
              <a:spcBef>
                <a:spcPct val="0"/>
              </a:spcBef>
            </a:pPr>
            <a:r>
              <a:rPr lang="en-US" sz="1887">
                <a:solidFill>
                  <a:srgbClr val="FFFFFF"/>
                </a:solidFill>
                <a:latin typeface="DM Sans"/>
              </a:rPr>
              <a:t> • Total Int'l Calls: Mixed effects on churn probability.</a:t>
            </a:r>
          </a:p>
          <a:p>
            <a:pPr algn="l">
              <a:lnSpc>
                <a:spcPts val="2605"/>
              </a:lnSpc>
              <a:spcBef>
                <a:spcPct val="0"/>
              </a:spcBef>
            </a:pPr>
            <a:r>
              <a:rPr lang="en-US" sz="1887">
                <a:solidFill>
                  <a:srgbClr val="FFFFFF"/>
                </a:solidFill>
                <a:latin typeface="DM Sans"/>
              </a:rPr>
              <a:t> • Vmail Messages: Minimal impact on churn.</a:t>
            </a:r>
          </a:p>
          <a:p>
            <a:pPr algn="l">
              <a:lnSpc>
                <a:spcPts val="2605"/>
              </a:lnSpc>
              <a:spcBef>
                <a:spcPct val="0"/>
              </a:spcBef>
            </a:pPr>
            <a:r>
              <a:rPr lang="en-US" sz="1887">
                <a:solidFill>
                  <a:srgbClr val="FFFFFF"/>
                </a:solidFill>
                <a:latin typeface="DM Sans"/>
              </a:rPr>
              <a:t> • Phone Bundle: Slightly increases churn risk.</a:t>
            </a: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endParaRPr lang="en-US" sz="1887">
              <a:solidFill>
                <a:srgbClr val="FFFFFF"/>
              </a:solidFill>
              <a:latin typeface="DM Sans"/>
            </a:endParaRPr>
          </a:p>
          <a:p>
            <a:pPr algn="l">
              <a:lnSpc>
                <a:spcPts val="2605"/>
              </a:lnSpc>
              <a:spcBef>
                <a:spcPct val="0"/>
              </a:spcBef>
            </a:pPr>
            <a:r>
              <a:rPr lang="en-US" sz="1887">
                <a:solidFill>
                  <a:srgbClr val="FFFFFF"/>
                </a:solidFill>
                <a:latin typeface="DM Sans"/>
              </a:rPr>
              <a:t>Regional Influence:</a:t>
            </a:r>
          </a:p>
          <a:p>
            <a:pPr algn="l">
              <a:lnSpc>
                <a:spcPts val="2605"/>
              </a:lnSpc>
              <a:spcBef>
                <a:spcPct val="0"/>
              </a:spcBef>
            </a:pPr>
            <a:r>
              <a:rPr lang="en-US" sz="1887">
                <a:solidFill>
                  <a:srgbClr val="FFFFFF"/>
                </a:solidFill>
                <a:latin typeface="DM Sans"/>
              </a:rPr>
              <a:t> • All regions moderately impact churn.</a:t>
            </a:r>
          </a:p>
          <a:p>
            <a:pPr algn="l">
              <a:lnSpc>
                <a:spcPts val="2605"/>
              </a:lnSpc>
              <a:spcBef>
                <a:spcPct val="0"/>
              </a:spcBef>
            </a:pPr>
            <a:r>
              <a:rPr lang="en-US" sz="1887">
                <a:solidFill>
                  <a:srgbClr val="FFFFFF"/>
                </a:solidFill>
                <a:latin typeface="DM Sans"/>
              </a:rPr>
              <a:t>International Plan and Regional Economy have minimal influence.</a:t>
            </a:r>
          </a:p>
        </p:txBody>
      </p:sp>
      <p:pic>
        <p:nvPicPr>
          <p:cNvPr id="7" name="Recorded Sound">
            <a:hlinkClick r:id="" action="ppaction://media"/>
            <a:extLst>
              <a:ext uri="{FF2B5EF4-FFF2-40B4-BE49-F238E27FC236}">
                <a16:creationId xmlns:a16="http://schemas.microsoft.com/office/drawing/2014/main" id="{16BE538B-77F4-C9B8-EBD5-6114D65125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a:off x="2892005" y="1101579"/>
            <a:ext cx="12503990" cy="4724507"/>
          </a:xfrm>
          <a:custGeom>
            <a:avLst/>
            <a:gdLst/>
            <a:ahLst/>
            <a:cxnLst/>
            <a:rect l="l" t="t" r="r" b="b"/>
            <a:pathLst>
              <a:path w="12503990" h="4724507">
                <a:moveTo>
                  <a:pt x="0" y="0"/>
                </a:moveTo>
                <a:lnTo>
                  <a:pt x="12503990" y="0"/>
                </a:lnTo>
                <a:lnTo>
                  <a:pt x="12503990" y="4724508"/>
                </a:lnTo>
                <a:lnTo>
                  <a:pt x="0" y="4724508"/>
                </a:lnTo>
                <a:lnTo>
                  <a:pt x="0" y="0"/>
                </a:lnTo>
                <a:close/>
              </a:path>
            </a:pathLst>
          </a:custGeom>
          <a:blipFill>
            <a:blip r:embed="rId8"/>
            <a:stretch>
              <a:fillRect b="-22200"/>
            </a:stretch>
          </a:blipFill>
        </p:spPr>
        <p:txBody>
          <a:bodyPr/>
          <a:lstStyle/>
          <a:p>
            <a:endParaRPr lang="en-IN"/>
          </a:p>
        </p:txBody>
      </p:sp>
      <p:sp>
        <p:nvSpPr>
          <p:cNvPr id="5" name="TextBox 5"/>
          <p:cNvSpPr txBox="1"/>
          <p:nvPr/>
        </p:nvSpPr>
        <p:spPr>
          <a:xfrm>
            <a:off x="1627186" y="398634"/>
            <a:ext cx="14848841" cy="702945"/>
          </a:xfrm>
          <a:prstGeom prst="rect">
            <a:avLst/>
          </a:prstGeom>
        </p:spPr>
        <p:txBody>
          <a:bodyPr lIns="0" tIns="0" rIns="0" bIns="0" rtlCol="0" anchor="t">
            <a:spAutoFit/>
          </a:bodyPr>
          <a:lstStyle/>
          <a:p>
            <a:pPr marL="0" lvl="0" indent="0" algn="ctr">
              <a:lnSpc>
                <a:spcPts val="5479"/>
              </a:lnSpc>
              <a:spcBef>
                <a:spcPct val="0"/>
              </a:spcBef>
            </a:pPr>
            <a:r>
              <a:rPr lang="en-US" sz="4566">
                <a:solidFill>
                  <a:srgbClr val="FFFFFF"/>
                </a:solidFill>
                <a:latin typeface="Now Bold"/>
              </a:rPr>
              <a:t>TOP 25% CHURN USING LIME</a:t>
            </a:r>
          </a:p>
        </p:txBody>
      </p:sp>
      <p:sp>
        <p:nvSpPr>
          <p:cNvPr id="6" name="TextBox 6"/>
          <p:cNvSpPr txBox="1"/>
          <p:nvPr/>
        </p:nvSpPr>
        <p:spPr>
          <a:xfrm>
            <a:off x="2892005" y="6151986"/>
            <a:ext cx="14084687" cy="2585746"/>
          </a:xfrm>
          <a:prstGeom prst="rect">
            <a:avLst/>
          </a:prstGeom>
        </p:spPr>
        <p:txBody>
          <a:bodyPr lIns="0" tIns="0" rIns="0" bIns="0" rtlCol="0" anchor="t">
            <a:spAutoFit/>
          </a:bodyPr>
          <a:lstStyle/>
          <a:p>
            <a:pPr marL="407565" lvl="1" indent="-203783" algn="l">
              <a:lnSpc>
                <a:spcPts val="2605"/>
              </a:lnSpc>
              <a:spcBef>
                <a:spcPct val="0"/>
              </a:spcBef>
              <a:buAutoNum type="arabicPeriod"/>
            </a:pPr>
            <a:r>
              <a:rPr lang="en-US" sz="1887">
                <a:solidFill>
                  <a:srgbClr val="FFFFFF"/>
                </a:solidFill>
                <a:latin typeface="DM Sans"/>
              </a:rPr>
              <a:t>Prediction Probabilities: The model predicts two outcomes, 0 and 1. Outcome 0 has a probability of 0.35, while outcome 1 has a higher probability of 0.66.</a:t>
            </a:r>
          </a:p>
          <a:p>
            <a:pPr marL="407565" lvl="1" indent="-203783" algn="l">
              <a:lnSpc>
                <a:spcPts val="2605"/>
              </a:lnSpc>
              <a:spcBef>
                <a:spcPct val="0"/>
              </a:spcBef>
              <a:buAutoNum type="arabicPeriod"/>
            </a:pPr>
            <a:r>
              <a:rPr lang="en-US" sz="1887">
                <a:solidFill>
                  <a:srgbClr val="FFFFFF"/>
                </a:solidFill>
                <a:latin typeface="DM Sans"/>
              </a:rPr>
              <a:t>Feature Influence: The features ‘discount’, ‘phone bundle’, and ‘number service outage’ have the most significant influence on the predicted outcomes. Higher values of ‘discount’ and ‘phone bundle’ increase the probability of outcome 1, while ‘number service outage’ has a minimal impact.</a:t>
            </a:r>
          </a:p>
          <a:p>
            <a:pPr marL="407565" lvl="1" indent="-203783" algn="l">
              <a:lnSpc>
                <a:spcPts val="2605"/>
              </a:lnSpc>
              <a:spcBef>
                <a:spcPct val="0"/>
              </a:spcBef>
              <a:buAutoNum type="arabicPeriod"/>
            </a:pPr>
            <a:r>
              <a:rPr lang="en-US" sz="1887">
                <a:solidFill>
                  <a:srgbClr val="FFFFFF"/>
                </a:solidFill>
                <a:latin typeface="DM Sans"/>
              </a:rPr>
              <a:t>Value Contribution: Each feature contributes a certain value to the prediction probabilities. For instance, ‘discount’ contributes a value of 0.23 to outcome 1.</a:t>
            </a:r>
          </a:p>
          <a:p>
            <a:pPr algn="l">
              <a:lnSpc>
                <a:spcPts val="2605"/>
              </a:lnSpc>
              <a:spcBef>
                <a:spcPct val="0"/>
              </a:spcBef>
            </a:pPr>
            <a:endParaRPr lang="en-US" sz="1887">
              <a:solidFill>
                <a:srgbClr val="FFFFFF"/>
              </a:solidFill>
              <a:latin typeface="DM Sans"/>
            </a:endParaRPr>
          </a:p>
        </p:txBody>
      </p:sp>
      <p:pic>
        <p:nvPicPr>
          <p:cNvPr id="7" name="Recorded Sound">
            <a:hlinkClick r:id="" action="ppaction://media"/>
            <a:extLst>
              <a:ext uri="{FF2B5EF4-FFF2-40B4-BE49-F238E27FC236}">
                <a16:creationId xmlns:a16="http://schemas.microsoft.com/office/drawing/2014/main" id="{2374CAD0-E91A-809E-F3FB-AF8F8CC6045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a:off x="1028700" y="2098851"/>
            <a:ext cx="7280175" cy="7240609"/>
          </a:xfrm>
          <a:custGeom>
            <a:avLst/>
            <a:gdLst/>
            <a:ahLst/>
            <a:cxnLst/>
            <a:rect l="l" t="t" r="r" b="b"/>
            <a:pathLst>
              <a:path w="7280175" h="7240609">
                <a:moveTo>
                  <a:pt x="0" y="0"/>
                </a:moveTo>
                <a:lnTo>
                  <a:pt x="7280175" y="0"/>
                </a:lnTo>
                <a:lnTo>
                  <a:pt x="7280175" y="7240609"/>
                </a:lnTo>
                <a:lnTo>
                  <a:pt x="0" y="7240609"/>
                </a:lnTo>
                <a:lnTo>
                  <a:pt x="0" y="0"/>
                </a:lnTo>
                <a:close/>
              </a:path>
            </a:pathLst>
          </a:custGeom>
          <a:blipFill>
            <a:blip r:embed="rId8"/>
            <a:stretch>
              <a:fillRect/>
            </a:stretch>
          </a:blipFill>
        </p:spPr>
        <p:txBody>
          <a:bodyPr/>
          <a:lstStyle/>
          <a:p>
            <a:endParaRPr lang="en-IN"/>
          </a:p>
        </p:txBody>
      </p:sp>
      <p:sp>
        <p:nvSpPr>
          <p:cNvPr id="5" name="TextBox 5"/>
          <p:cNvSpPr txBox="1"/>
          <p:nvPr/>
        </p:nvSpPr>
        <p:spPr>
          <a:xfrm>
            <a:off x="1627186" y="398634"/>
            <a:ext cx="14848841" cy="702945"/>
          </a:xfrm>
          <a:prstGeom prst="rect">
            <a:avLst/>
          </a:prstGeom>
        </p:spPr>
        <p:txBody>
          <a:bodyPr lIns="0" tIns="0" rIns="0" bIns="0" rtlCol="0" anchor="t">
            <a:spAutoFit/>
          </a:bodyPr>
          <a:lstStyle/>
          <a:p>
            <a:pPr marL="0" lvl="0" indent="0" algn="ctr">
              <a:lnSpc>
                <a:spcPts val="5479"/>
              </a:lnSpc>
              <a:spcBef>
                <a:spcPct val="0"/>
              </a:spcBef>
            </a:pPr>
            <a:r>
              <a:rPr lang="en-US" sz="4566">
                <a:solidFill>
                  <a:srgbClr val="FFFFFF"/>
                </a:solidFill>
                <a:latin typeface="Now Bold"/>
              </a:rPr>
              <a:t>TOP 25% CHURN USING PDP</a:t>
            </a:r>
          </a:p>
        </p:txBody>
      </p:sp>
      <p:sp>
        <p:nvSpPr>
          <p:cNvPr id="6" name="TextBox 6"/>
          <p:cNvSpPr txBox="1"/>
          <p:nvPr/>
        </p:nvSpPr>
        <p:spPr>
          <a:xfrm>
            <a:off x="8730820" y="3133410"/>
            <a:ext cx="8876619" cy="5320559"/>
          </a:xfrm>
          <a:prstGeom prst="rect">
            <a:avLst/>
          </a:prstGeom>
        </p:spPr>
        <p:txBody>
          <a:bodyPr lIns="0" tIns="0" rIns="0" bIns="0" rtlCol="0" anchor="t">
            <a:spAutoFit/>
          </a:bodyPr>
          <a:lstStyle/>
          <a:p>
            <a:pPr marL="407565" lvl="1" indent="-203783" algn="l">
              <a:lnSpc>
                <a:spcPts val="2605"/>
              </a:lnSpc>
              <a:spcBef>
                <a:spcPct val="0"/>
              </a:spcBef>
              <a:buFont typeface="Arial"/>
              <a:buChar char="•"/>
            </a:pPr>
            <a:r>
              <a:rPr lang="en-IN" sz="1887" dirty="0">
                <a:solidFill>
                  <a:srgbClr val="FFFFFF"/>
                </a:solidFill>
                <a:latin typeface="DM Sans Bold"/>
              </a:rPr>
              <a:t> Account Length increases in account length leads to a higher probability of churn.</a:t>
            </a:r>
          </a:p>
          <a:p>
            <a:pPr marL="407565" lvl="1" indent="-203783" algn="l">
              <a:lnSpc>
                <a:spcPts val="2605"/>
              </a:lnSpc>
              <a:spcBef>
                <a:spcPct val="0"/>
              </a:spcBef>
              <a:buFont typeface="Arial"/>
              <a:buChar char="•"/>
            </a:pPr>
            <a:r>
              <a:rPr lang="en-IN" sz="1887" dirty="0">
                <a:solidFill>
                  <a:srgbClr val="FFFFFF"/>
                </a:solidFill>
                <a:latin typeface="DM Sans Bold"/>
              </a:rPr>
              <a:t> In Number of Service Outages, more outages result in a much higher churn probability showing a steep increase.</a:t>
            </a:r>
          </a:p>
          <a:p>
            <a:pPr marL="407565" lvl="1" indent="-203783" algn="l">
              <a:lnSpc>
                <a:spcPts val="2605"/>
              </a:lnSpc>
              <a:spcBef>
                <a:spcPct val="0"/>
              </a:spcBef>
              <a:buFont typeface="Arial"/>
              <a:buChar char="•"/>
            </a:pPr>
            <a:r>
              <a:rPr lang="en-IN" sz="1887" dirty="0" err="1">
                <a:solidFill>
                  <a:srgbClr val="FFFFFF"/>
                </a:solidFill>
                <a:latin typeface="DM Sans Bold"/>
              </a:rPr>
              <a:t>Wifi</a:t>
            </a:r>
            <a:r>
              <a:rPr lang="en-IN" sz="1887" dirty="0">
                <a:solidFill>
                  <a:srgbClr val="FFFFFF"/>
                </a:solidFill>
                <a:latin typeface="DM Sans Bold"/>
              </a:rPr>
              <a:t> Bundle decreases in churn probability as the value of the </a:t>
            </a:r>
            <a:r>
              <a:rPr lang="en-IN" sz="1887" dirty="0" err="1">
                <a:solidFill>
                  <a:srgbClr val="FFFFFF"/>
                </a:solidFill>
                <a:latin typeface="DM Sans Bold"/>
              </a:rPr>
              <a:t>wifi</a:t>
            </a:r>
            <a:r>
              <a:rPr lang="en-IN" sz="1887" dirty="0">
                <a:solidFill>
                  <a:srgbClr val="FFFFFF"/>
                </a:solidFill>
                <a:latin typeface="DM Sans Bold"/>
              </a:rPr>
              <a:t> bundle increases.</a:t>
            </a:r>
          </a:p>
          <a:p>
            <a:pPr marL="407565" lvl="1" indent="-203783" algn="l">
              <a:lnSpc>
                <a:spcPts val="2605"/>
              </a:lnSpc>
              <a:spcBef>
                <a:spcPct val="0"/>
              </a:spcBef>
              <a:buFont typeface="Arial"/>
              <a:buChar char="•"/>
            </a:pPr>
            <a:r>
              <a:rPr lang="en-IN" sz="1887" dirty="0">
                <a:solidFill>
                  <a:srgbClr val="FFFFFF"/>
                </a:solidFill>
                <a:latin typeface="DM Sans Bold"/>
              </a:rPr>
              <a:t>Higher discounts lead to lower churn probabilities.</a:t>
            </a:r>
          </a:p>
          <a:p>
            <a:pPr marL="407565" lvl="1" indent="-203783" algn="l">
              <a:lnSpc>
                <a:spcPts val="2605"/>
              </a:lnSpc>
              <a:spcBef>
                <a:spcPct val="0"/>
              </a:spcBef>
              <a:buFont typeface="Arial"/>
              <a:buChar char="•"/>
            </a:pPr>
            <a:r>
              <a:rPr lang="en-IN" sz="1887" dirty="0">
                <a:solidFill>
                  <a:srgbClr val="FFFFFF"/>
                </a:solidFill>
                <a:latin typeface="DM Sans Bold"/>
              </a:rPr>
              <a:t>Lower ad spend is associated with higher churn probability, that is, it flattens as spend increases.</a:t>
            </a:r>
          </a:p>
          <a:p>
            <a:pPr marL="407565" lvl="1" indent="-203783" algn="l">
              <a:lnSpc>
                <a:spcPts val="2605"/>
              </a:lnSpc>
              <a:spcBef>
                <a:spcPct val="0"/>
              </a:spcBef>
              <a:buFont typeface="Arial"/>
              <a:buChar char="•"/>
            </a:pPr>
            <a:r>
              <a:rPr lang="en-IN" sz="1887" dirty="0">
                <a:solidFill>
                  <a:srgbClr val="FFFFFF"/>
                </a:solidFill>
                <a:latin typeface="DM Sans Bold"/>
              </a:rPr>
              <a:t>Higher number of international calls lowers the probability of churn.</a:t>
            </a:r>
          </a:p>
          <a:p>
            <a:pPr marL="407565" lvl="1" indent="-203783" algn="l">
              <a:lnSpc>
                <a:spcPts val="2605"/>
              </a:lnSpc>
              <a:spcBef>
                <a:spcPct val="0"/>
              </a:spcBef>
              <a:buFont typeface="Arial"/>
              <a:buChar char="•"/>
            </a:pPr>
            <a:r>
              <a:rPr lang="en-IN" sz="1887" dirty="0">
                <a:solidFill>
                  <a:srgbClr val="FFFFFF"/>
                </a:solidFill>
                <a:latin typeface="DM Sans Bold"/>
              </a:rPr>
              <a:t>There is a slight decrease in churn probability with increased phone bundle value.</a:t>
            </a:r>
          </a:p>
          <a:p>
            <a:pPr marL="407565" lvl="1" indent="-203783" algn="l">
              <a:lnSpc>
                <a:spcPts val="2605"/>
              </a:lnSpc>
              <a:spcBef>
                <a:spcPct val="0"/>
              </a:spcBef>
              <a:buFont typeface="Arial"/>
              <a:buChar char="•"/>
            </a:pPr>
            <a:r>
              <a:rPr lang="en-IN" sz="1887" dirty="0">
                <a:solidFill>
                  <a:srgbClr val="FFFFFF"/>
                </a:solidFill>
                <a:latin typeface="DM Sans Bold"/>
              </a:rPr>
              <a:t>Higher number of voicemail messages slightly decreases churn probability.</a:t>
            </a:r>
          </a:p>
          <a:p>
            <a:pPr marL="407565" lvl="1" indent="-203783" algn="l">
              <a:lnSpc>
                <a:spcPts val="2605"/>
              </a:lnSpc>
              <a:spcBef>
                <a:spcPct val="0"/>
              </a:spcBef>
              <a:buFont typeface="Arial"/>
              <a:buChar char="•"/>
            </a:pPr>
            <a:r>
              <a:rPr lang="en-IN" sz="1887" dirty="0">
                <a:solidFill>
                  <a:srgbClr val="FFFFFF"/>
                </a:solidFill>
                <a:latin typeface="DM Sans Bold"/>
              </a:rPr>
              <a:t>As for the number of Customer Service Calls Interactions, fewer interactions lead to lower churn probability.</a:t>
            </a:r>
            <a:endParaRPr lang="en-US" sz="1887" dirty="0">
              <a:solidFill>
                <a:srgbClr val="FFFFFF"/>
              </a:solidFill>
              <a:latin typeface="DM Sans Bold"/>
            </a:endParaRPr>
          </a:p>
        </p:txBody>
      </p:sp>
      <p:pic>
        <p:nvPicPr>
          <p:cNvPr id="7" name="Recorded Sound">
            <a:hlinkClick r:id="" action="ppaction://media"/>
            <a:extLst>
              <a:ext uri="{FF2B5EF4-FFF2-40B4-BE49-F238E27FC236}">
                <a16:creationId xmlns:a16="http://schemas.microsoft.com/office/drawing/2014/main" id="{8791895A-EFE8-F598-F088-8510E491719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6"/>
              <a:stretch>
                <a:fillRect l="-25000" r="-25000"/>
              </a:stretch>
            </a:blipFill>
          </p:spPr>
          <p:txBody>
            <a:bodyPr/>
            <a:lstStyle/>
            <a:p>
              <a:endParaRPr lang="en-IN"/>
            </a:p>
          </p:txBody>
        </p:sp>
      </p:grpSp>
      <p:sp>
        <p:nvSpPr>
          <p:cNvPr id="5" name="TextBox 5"/>
          <p:cNvSpPr txBox="1"/>
          <p:nvPr/>
        </p:nvSpPr>
        <p:spPr>
          <a:xfrm>
            <a:off x="2255514" y="2764429"/>
            <a:ext cx="10434893" cy="1307479"/>
          </a:xfrm>
          <a:prstGeom prst="rect">
            <a:avLst/>
          </a:prstGeom>
        </p:spPr>
        <p:txBody>
          <a:bodyPr lIns="0" tIns="0" rIns="0" bIns="0" rtlCol="0" anchor="t">
            <a:spAutoFit/>
          </a:bodyPr>
          <a:lstStyle/>
          <a:p>
            <a:pPr marL="0" lvl="0" indent="0" algn="l">
              <a:lnSpc>
                <a:spcPts val="10543"/>
              </a:lnSpc>
            </a:pPr>
            <a:r>
              <a:rPr lang="en-US" sz="7530" spc="459">
                <a:solidFill>
                  <a:srgbClr val="FFFFFF"/>
                </a:solidFill>
                <a:latin typeface="Now Bold"/>
              </a:rPr>
              <a:t>Thank you</a:t>
            </a:r>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7" name="Recorded Sound">
            <a:hlinkClick r:id="" action="ppaction://media"/>
            <a:extLst>
              <a:ext uri="{FF2B5EF4-FFF2-40B4-BE49-F238E27FC236}">
                <a16:creationId xmlns:a16="http://schemas.microsoft.com/office/drawing/2014/main" id="{A5C150AB-3D3F-9803-79CD-D8335DA124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8" name="Group 18"/>
          <p:cNvGrpSpPr>
            <a:grpSpLocks noChangeAspect="1"/>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IN"/>
            </a:p>
          </p:txBody>
        </p:sp>
      </p:grpSp>
      <p:grpSp>
        <p:nvGrpSpPr>
          <p:cNvPr id="20" name="Group 20"/>
          <p:cNvGrpSpPr>
            <a:grpSpLocks noChangeAspect="1"/>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36659" r="-36659"/>
              </a:stretch>
            </a:blipFill>
          </p:spPr>
          <p:txBody>
            <a:bodyPr/>
            <a:lstStyle/>
            <a:p>
              <a:endParaRPr lang="en-IN"/>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About</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Our Team</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Our Models</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8" name="TextBox 38"/>
          <p:cNvSpPr txBox="1"/>
          <p:nvPr/>
        </p:nvSpPr>
        <p:spPr>
          <a:xfrm>
            <a:off x="5991861" y="7461695"/>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Interpretable Approaches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40" name="TextBox 40"/>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Data Preprocessing</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Conclusion</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pic>
        <p:nvPicPr>
          <p:cNvPr id="44" name="Recorded Sound">
            <a:hlinkClick r:id="" action="ppaction://media"/>
            <a:extLst>
              <a:ext uri="{FF2B5EF4-FFF2-40B4-BE49-F238E27FC236}">
                <a16:creationId xmlns:a16="http://schemas.microsoft.com/office/drawing/2014/main" id="{35B5F6B4-5454-9B2F-F0DC-26139345C5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849600" y="812339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84"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AutoShape 2"/>
          <p:cNvSpPr/>
          <p:nvPr/>
        </p:nvSpPr>
        <p:spPr>
          <a:xfrm>
            <a:off x="7093053" y="3574441"/>
            <a:ext cx="0" cy="4676296"/>
          </a:xfrm>
          <a:prstGeom prst="line">
            <a:avLst/>
          </a:prstGeom>
          <a:ln w="47625" cap="flat">
            <a:solidFill>
              <a:srgbClr val="FFFFFF"/>
            </a:solidFill>
            <a:prstDash val="solid"/>
            <a:headEnd type="none" w="sm" len="sm"/>
            <a:tailEnd type="none" w="sm" len="sm"/>
          </a:ln>
        </p:spPr>
        <p:txBody>
          <a:bodyPr/>
          <a:lstStyle/>
          <a:p>
            <a:endParaRPr lang="en-IN"/>
          </a:p>
        </p:txBody>
      </p:sp>
      <p:sp>
        <p:nvSpPr>
          <p:cNvPr id="3" name="TextBox 3"/>
          <p:cNvSpPr txBox="1"/>
          <p:nvPr/>
        </p:nvSpPr>
        <p:spPr>
          <a:xfrm>
            <a:off x="7780685" y="6316471"/>
            <a:ext cx="4026849" cy="1520973"/>
          </a:xfrm>
          <a:prstGeom prst="rect">
            <a:avLst/>
          </a:prstGeom>
        </p:spPr>
        <p:txBody>
          <a:bodyPr lIns="0" tIns="0" rIns="0" bIns="0" rtlCol="0" anchor="t">
            <a:spAutoFit/>
          </a:bodyPr>
          <a:lstStyle/>
          <a:p>
            <a:pPr marL="0" lvl="0" indent="0" algn="l">
              <a:lnSpc>
                <a:spcPts val="3057"/>
              </a:lnSpc>
              <a:spcBef>
                <a:spcPct val="0"/>
              </a:spcBef>
            </a:pPr>
            <a:r>
              <a:rPr lang="en-US" sz="2215">
                <a:solidFill>
                  <a:srgbClr val="FFFFFF"/>
                </a:solidFill>
                <a:latin typeface="DM Sans Bold"/>
              </a:rPr>
              <a:t>We compared the churn prediction models and presented our approaches to interpret these models</a:t>
            </a:r>
          </a:p>
        </p:txBody>
      </p:sp>
      <p:sp>
        <p:nvSpPr>
          <p:cNvPr id="4" name="Freeform 4"/>
          <p:cNvSpPr/>
          <p:nvPr/>
        </p:nvSpPr>
        <p:spPr>
          <a:xfrm>
            <a:off x="9288262" y="3838895"/>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3260526" y="3838895"/>
            <a:ext cx="1197170" cy="1210374"/>
          </a:xfrm>
          <a:custGeom>
            <a:avLst/>
            <a:gdLst/>
            <a:ahLst/>
            <a:cxnLst/>
            <a:rect l="l" t="t" r="r" b="b"/>
            <a:pathLst>
              <a:path w="1197170" h="1210374">
                <a:moveTo>
                  <a:pt x="0" y="0"/>
                </a:moveTo>
                <a:lnTo>
                  <a:pt x="1197169" y="0"/>
                </a:lnTo>
                <a:lnTo>
                  <a:pt x="1197169"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en-IN"/>
            </a:p>
          </p:txBody>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en-IN"/>
            </a:p>
          </p:txBody>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en-IN"/>
          </a:p>
        </p:txBody>
      </p:sp>
      <p:grpSp>
        <p:nvGrpSpPr>
          <p:cNvPr id="12" name="Group 12"/>
          <p:cNvGrpSpPr>
            <a:grpSpLocks noChangeAspect="1"/>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9"/>
              <a:stretch>
                <a:fillRect l="-73436" r="-73436"/>
              </a:stretch>
            </a:blipFill>
          </p:spPr>
          <p:txBody>
            <a:bodyPr/>
            <a:lstStyle/>
            <a:p>
              <a:endParaRPr lang="en-IN"/>
            </a:p>
          </p:txBody>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en-IN"/>
          </a:p>
        </p:txBody>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en-IN"/>
            </a:p>
          </p:txBody>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en-IN"/>
            </a:p>
          </p:txBody>
        </p:sp>
      </p:grpSp>
      <p:sp>
        <p:nvSpPr>
          <p:cNvPr id="20" name="TextBox 20"/>
          <p:cNvSpPr txBox="1"/>
          <p:nvPr/>
        </p:nvSpPr>
        <p:spPr>
          <a:xfrm>
            <a:off x="3524195" y="2017041"/>
            <a:ext cx="6977998" cy="1227368"/>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FFFFFF"/>
                </a:solidFill>
                <a:latin typeface="Now Bold"/>
              </a:rPr>
              <a:t>ABOUT </a:t>
            </a:r>
          </a:p>
        </p:txBody>
      </p:sp>
      <p:sp>
        <p:nvSpPr>
          <p:cNvPr id="21" name="TextBox 21"/>
          <p:cNvSpPr txBox="1"/>
          <p:nvPr/>
        </p:nvSpPr>
        <p:spPr>
          <a:xfrm>
            <a:off x="1415860" y="6211696"/>
            <a:ext cx="5312732" cy="2187342"/>
          </a:xfrm>
          <a:prstGeom prst="rect">
            <a:avLst/>
          </a:prstGeom>
        </p:spPr>
        <p:txBody>
          <a:bodyPr lIns="0" tIns="0" rIns="0" bIns="0" rtlCol="0" anchor="t">
            <a:spAutoFit/>
          </a:bodyPr>
          <a:lstStyle/>
          <a:p>
            <a:pPr marL="0" lvl="0" indent="0" algn="l">
              <a:lnSpc>
                <a:spcPts val="2505"/>
              </a:lnSpc>
              <a:spcBef>
                <a:spcPct val="0"/>
              </a:spcBef>
            </a:pPr>
            <a:r>
              <a:rPr lang="en-US" sz="1815">
                <a:solidFill>
                  <a:srgbClr val="FFFFFF"/>
                </a:solidFill>
                <a:latin typeface="DM Sans Bold"/>
              </a:rPr>
              <a:t> Our task is to refine a linear churn prediction model for a telecommunications company, ensuring it remains highly interpretable. The model's coefficients are crucial for enhancing customer retention strategies. Improve its accuracy while maintaining clear interpretability.</a:t>
            </a:r>
          </a:p>
        </p:txBody>
      </p:sp>
      <p:sp>
        <p:nvSpPr>
          <p:cNvPr id="22" name="TextBox 22"/>
          <p:cNvSpPr txBox="1"/>
          <p:nvPr/>
        </p:nvSpPr>
        <p:spPr>
          <a:xfrm>
            <a:off x="1845686" y="5624999"/>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a:solidFill>
                  <a:srgbClr val="FFFFFF"/>
                </a:solidFill>
                <a:latin typeface="DM Sans Bold"/>
              </a:rPr>
              <a:t>DESCRIPTION</a:t>
            </a:r>
          </a:p>
        </p:txBody>
      </p:sp>
      <p:sp>
        <p:nvSpPr>
          <p:cNvPr id="23" name="TextBox 23"/>
          <p:cNvSpPr txBox="1"/>
          <p:nvPr/>
        </p:nvSpPr>
        <p:spPr>
          <a:xfrm>
            <a:off x="7693540" y="5635441"/>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a:solidFill>
                  <a:srgbClr val="FFFFFF"/>
                </a:solidFill>
                <a:latin typeface="DM Sans Bold"/>
              </a:rPr>
              <a:t>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3103235" y="4895596"/>
            <a:ext cx="2845162" cy="2190527"/>
            <a:chOff x="0" y="0"/>
            <a:chExt cx="862412" cy="663982"/>
          </a:xfrm>
        </p:grpSpPr>
        <p:sp>
          <p:nvSpPr>
            <p:cNvPr id="3" name="Freeform 3"/>
            <p:cNvSpPr/>
            <p:nvPr/>
          </p:nvSpPr>
          <p:spPr>
            <a:xfrm>
              <a:off x="0" y="0"/>
              <a:ext cx="862412" cy="663982"/>
            </a:xfrm>
            <a:custGeom>
              <a:avLst/>
              <a:gdLst/>
              <a:ahLst/>
              <a:cxnLst/>
              <a:rect l="l" t="t" r="r" b="b"/>
              <a:pathLst>
                <a:path w="862412" h="663982">
                  <a:moveTo>
                    <a:pt x="0" y="0"/>
                  </a:moveTo>
                  <a:lnTo>
                    <a:pt x="862412" y="0"/>
                  </a:lnTo>
                  <a:lnTo>
                    <a:pt x="862412" y="663982"/>
                  </a:lnTo>
                  <a:lnTo>
                    <a:pt x="0" y="663982"/>
                  </a:lnTo>
                  <a:close/>
                </a:path>
              </a:pathLst>
            </a:custGeom>
            <a:solidFill>
              <a:srgbClr val="051D40"/>
            </a:solidFill>
            <a:ln cap="sq">
              <a:noFill/>
              <a:prstDash val="solid"/>
              <a:miter/>
            </a:ln>
          </p:spPr>
          <p:txBody>
            <a:bodyPr/>
            <a:lstStyle/>
            <a:p>
              <a:endParaRPr lang="en-IN"/>
            </a:p>
          </p:txBody>
        </p:sp>
        <p:sp>
          <p:nvSpPr>
            <p:cNvPr id="4" name="TextBox 4"/>
            <p:cNvSpPr txBox="1"/>
            <p:nvPr/>
          </p:nvSpPr>
          <p:spPr>
            <a:xfrm>
              <a:off x="0" y="-47625"/>
              <a:ext cx="862412" cy="711607"/>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6301590" y="4895596"/>
            <a:ext cx="2845162" cy="2190527"/>
            <a:chOff x="0" y="0"/>
            <a:chExt cx="862412" cy="663982"/>
          </a:xfrm>
        </p:grpSpPr>
        <p:sp>
          <p:nvSpPr>
            <p:cNvPr id="6" name="Freeform 6"/>
            <p:cNvSpPr/>
            <p:nvPr/>
          </p:nvSpPr>
          <p:spPr>
            <a:xfrm>
              <a:off x="0" y="0"/>
              <a:ext cx="862412" cy="663982"/>
            </a:xfrm>
            <a:custGeom>
              <a:avLst/>
              <a:gdLst/>
              <a:ahLst/>
              <a:cxnLst/>
              <a:rect l="l" t="t" r="r" b="b"/>
              <a:pathLst>
                <a:path w="862412" h="663982">
                  <a:moveTo>
                    <a:pt x="0" y="0"/>
                  </a:moveTo>
                  <a:lnTo>
                    <a:pt x="862412" y="0"/>
                  </a:lnTo>
                  <a:lnTo>
                    <a:pt x="862412" y="663982"/>
                  </a:lnTo>
                  <a:lnTo>
                    <a:pt x="0" y="663982"/>
                  </a:lnTo>
                  <a:close/>
                </a:path>
              </a:pathLst>
            </a:custGeom>
            <a:solidFill>
              <a:srgbClr val="051D40"/>
            </a:solidFill>
            <a:ln cap="sq">
              <a:noFill/>
              <a:prstDash val="solid"/>
              <a:miter/>
            </a:ln>
          </p:spPr>
          <p:txBody>
            <a:bodyPr/>
            <a:lstStyle/>
            <a:p>
              <a:endParaRPr lang="en-IN"/>
            </a:p>
          </p:txBody>
        </p:sp>
        <p:sp>
          <p:nvSpPr>
            <p:cNvPr id="7" name="TextBox 7"/>
            <p:cNvSpPr txBox="1"/>
            <p:nvPr/>
          </p:nvSpPr>
          <p:spPr>
            <a:xfrm>
              <a:off x="0" y="-47625"/>
              <a:ext cx="862412" cy="711607"/>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9499945" y="4895596"/>
            <a:ext cx="2845162" cy="2190527"/>
            <a:chOff x="0" y="0"/>
            <a:chExt cx="862412" cy="663982"/>
          </a:xfrm>
        </p:grpSpPr>
        <p:sp>
          <p:nvSpPr>
            <p:cNvPr id="9" name="Freeform 9"/>
            <p:cNvSpPr/>
            <p:nvPr/>
          </p:nvSpPr>
          <p:spPr>
            <a:xfrm>
              <a:off x="0" y="0"/>
              <a:ext cx="862412" cy="663982"/>
            </a:xfrm>
            <a:custGeom>
              <a:avLst/>
              <a:gdLst/>
              <a:ahLst/>
              <a:cxnLst/>
              <a:rect l="l" t="t" r="r" b="b"/>
              <a:pathLst>
                <a:path w="862412" h="663982">
                  <a:moveTo>
                    <a:pt x="0" y="0"/>
                  </a:moveTo>
                  <a:lnTo>
                    <a:pt x="862412" y="0"/>
                  </a:lnTo>
                  <a:lnTo>
                    <a:pt x="862412" y="663982"/>
                  </a:lnTo>
                  <a:lnTo>
                    <a:pt x="0" y="663982"/>
                  </a:lnTo>
                  <a:close/>
                </a:path>
              </a:pathLst>
            </a:custGeom>
            <a:solidFill>
              <a:srgbClr val="051D40"/>
            </a:solidFill>
            <a:ln cap="sq">
              <a:noFill/>
              <a:prstDash val="solid"/>
              <a:miter/>
            </a:ln>
          </p:spPr>
          <p:txBody>
            <a:bodyPr/>
            <a:lstStyle/>
            <a:p>
              <a:endParaRPr lang="en-IN"/>
            </a:p>
          </p:txBody>
        </p:sp>
        <p:sp>
          <p:nvSpPr>
            <p:cNvPr id="10" name="TextBox 10"/>
            <p:cNvSpPr txBox="1"/>
            <p:nvPr/>
          </p:nvSpPr>
          <p:spPr>
            <a:xfrm>
              <a:off x="0" y="-47625"/>
              <a:ext cx="862412" cy="711607"/>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Freeform 11"/>
          <p:cNvSpPr/>
          <p:nvPr/>
        </p:nvSpPr>
        <p:spPr>
          <a:xfrm>
            <a:off x="3103235" y="7086122"/>
            <a:ext cx="2845162" cy="301305"/>
          </a:xfrm>
          <a:custGeom>
            <a:avLst/>
            <a:gdLst/>
            <a:ahLst/>
            <a:cxnLst/>
            <a:rect l="l" t="t" r="r" b="b"/>
            <a:pathLst>
              <a:path w="2845162" h="301305">
                <a:moveTo>
                  <a:pt x="0" y="0"/>
                </a:moveTo>
                <a:lnTo>
                  <a:pt x="2845162" y="0"/>
                </a:lnTo>
                <a:lnTo>
                  <a:pt x="2845162" y="301306"/>
                </a:lnTo>
                <a:lnTo>
                  <a:pt x="0" y="301306"/>
                </a:lnTo>
                <a:lnTo>
                  <a:pt x="0" y="0"/>
                </a:lnTo>
                <a:close/>
              </a:path>
            </a:pathLst>
          </a:custGeom>
          <a:blipFill>
            <a:blip r:embed="rId4"/>
            <a:stretch>
              <a:fillRect t="-86495"/>
            </a:stretch>
          </a:blipFill>
        </p:spPr>
        <p:txBody>
          <a:bodyPr/>
          <a:lstStyle/>
          <a:p>
            <a:endParaRPr lang="en-IN"/>
          </a:p>
        </p:txBody>
      </p:sp>
      <p:sp>
        <p:nvSpPr>
          <p:cNvPr id="12" name="Freeform 12"/>
          <p:cNvSpPr/>
          <p:nvPr/>
        </p:nvSpPr>
        <p:spPr>
          <a:xfrm>
            <a:off x="6301590" y="7086122"/>
            <a:ext cx="2845162" cy="301305"/>
          </a:xfrm>
          <a:custGeom>
            <a:avLst/>
            <a:gdLst/>
            <a:ahLst/>
            <a:cxnLst/>
            <a:rect l="l" t="t" r="r" b="b"/>
            <a:pathLst>
              <a:path w="2845162" h="301305">
                <a:moveTo>
                  <a:pt x="0" y="0"/>
                </a:moveTo>
                <a:lnTo>
                  <a:pt x="2845162" y="0"/>
                </a:lnTo>
                <a:lnTo>
                  <a:pt x="2845162" y="301306"/>
                </a:lnTo>
                <a:lnTo>
                  <a:pt x="0" y="301306"/>
                </a:lnTo>
                <a:lnTo>
                  <a:pt x="0" y="0"/>
                </a:lnTo>
                <a:close/>
              </a:path>
            </a:pathLst>
          </a:custGeom>
          <a:blipFill>
            <a:blip r:embed="rId4"/>
            <a:stretch>
              <a:fillRect t="-86495"/>
            </a:stretch>
          </a:blipFill>
        </p:spPr>
        <p:txBody>
          <a:bodyPr/>
          <a:lstStyle/>
          <a:p>
            <a:endParaRPr lang="en-IN"/>
          </a:p>
        </p:txBody>
      </p:sp>
      <p:sp>
        <p:nvSpPr>
          <p:cNvPr id="13" name="Freeform 13"/>
          <p:cNvSpPr/>
          <p:nvPr/>
        </p:nvSpPr>
        <p:spPr>
          <a:xfrm>
            <a:off x="9499945" y="7086122"/>
            <a:ext cx="2845162" cy="301305"/>
          </a:xfrm>
          <a:custGeom>
            <a:avLst/>
            <a:gdLst/>
            <a:ahLst/>
            <a:cxnLst/>
            <a:rect l="l" t="t" r="r" b="b"/>
            <a:pathLst>
              <a:path w="2845162" h="301305">
                <a:moveTo>
                  <a:pt x="0" y="0"/>
                </a:moveTo>
                <a:lnTo>
                  <a:pt x="2845162" y="0"/>
                </a:lnTo>
                <a:lnTo>
                  <a:pt x="2845162" y="301306"/>
                </a:lnTo>
                <a:lnTo>
                  <a:pt x="0" y="301306"/>
                </a:lnTo>
                <a:lnTo>
                  <a:pt x="0" y="0"/>
                </a:lnTo>
                <a:close/>
              </a:path>
            </a:pathLst>
          </a:custGeom>
          <a:blipFill>
            <a:blip r:embed="rId4"/>
            <a:stretch>
              <a:fillRect t="-86495"/>
            </a:stretch>
          </a:blipFill>
        </p:spPr>
        <p:txBody>
          <a:bodyPr/>
          <a:lstStyle/>
          <a:p>
            <a:endParaRPr lang="en-IN"/>
          </a:p>
        </p:txBody>
      </p:sp>
      <p:grpSp>
        <p:nvGrpSpPr>
          <p:cNvPr id="14" name="Group 14"/>
          <p:cNvGrpSpPr/>
          <p:nvPr/>
        </p:nvGrpSpPr>
        <p:grpSpPr>
          <a:xfrm>
            <a:off x="-690640" y="-1543050"/>
            <a:ext cx="19210521" cy="4453378"/>
            <a:chOff x="0" y="0"/>
            <a:chExt cx="5059561" cy="1172906"/>
          </a:xfrm>
        </p:grpSpPr>
        <p:sp>
          <p:nvSpPr>
            <p:cNvPr id="15" name="Freeform 15"/>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IN"/>
            </a:p>
          </p:txBody>
        </p:sp>
        <p:sp>
          <p:nvSpPr>
            <p:cNvPr id="16" name="TextBox 16"/>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3919280" y="1626663"/>
            <a:ext cx="10450651" cy="733425"/>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FFFFFF"/>
                </a:solidFill>
                <a:latin typeface="Now Bold"/>
              </a:rPr>
              <a:t>OUR TEAM</a:t>
            </a:r>
          </a:p>
        </p:txBody>
      </p:sp>
      <p:sp>
        <p:nvSpPr>
          <p:cNvPr id="18" name="TextBox 18"/>
          <p:cNvSpPr txBox="1"/>
          <p:nvPr/>
        </p:nvSpPr>
        <p:spPr>
          <a:xfrm>
            <a:off x="3221362" y="5727137"/>
            <a:ext cx="2470628" cy="370501"/>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rPr>
              <a:t>Anais Mellas</a:t>
            </a:r>
          </a:p>
        </p:txBody>
      </p:sp>
      <p:sp>
        <p:nvSpPr>
          <p:cNvPr id="19" name="TextBox 19"/>
          <p:cNvSpPr txBox="1"/>
          <p:nvPr/>
        </p:nvSpPr>
        <p:spPr>
          <a:xfrm>
            <a:off x="6815398" y="5541886"/>
            <a:ext cx="1817546" cy="741003"/>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rPr>
              <a:t>Anto Sibi Rayan </a:t>
            </a:r>
          </a:p>
        </p:txBody>
      </p:sp>
      <p:sp>
        <p:nvSpPr>
          <p:cNvPr id="20" name="TextBox 20"/>
          <p:cNvSpPr txBox="1"/>
          <p:nvPr/>
        </p:nvSpPr>
        <p:spPr>
          <a:xfrm>
            <a:off x="10013753" y="5541886"/>
            <a:ext cx="1817546" cy="741003"/>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rPr>
              <a:t>Praveen Subramani</a:t>
            </a:r>
          </a:p>
        </p:txBody>
      </p:sp>
      <p:sp>
        <p:nvSpPr>
          <p:cNvPr id="21" name="Freeform 21"/>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2" name="Freeform 22"/>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3" name="Freeform 23"/>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4" name="Freeform 24"/>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5" name="Group 25"/>
          <p:cNvGrpSpPr/>
          <p:nvPr/>
        </p:nvGrpSpPr>
        <p:grpSpPr>
          <a:xfrm>
            <a:off x="12697532" y="4895596"/>
            <a:ext cx="2845162" cy="2190527"/>
            <a:chOff x="0" y="0"/>
            <a:chExt cx="862412" cy="663982"/>
          </a:xfrm>
        </p:grpSpPr>
        <p:sp>
          <p:nvSpPr>
            <p:cNvPr id="26" name="Freeform 26"/>
            <p:cNvSpPr/>
            <p:nvPr/>
          </p:nvSpPr>
          <p:spPr>
            <a:xfrm>
              <a:off x="0" y="0"/>
              <a:ext cx="862412" cy="663982"/>
            </a:xfrm>
            <a:custGeom>
              <a:avLst/>
              <a:gdLst/>
              <a:ahLst/>
              <a:cxnLst/>
              <a:rect l="l" t="t" r="r" b="b"/>
              <a:pathLst>
                <a:path w="862412" h="663982">
                  <a:moveTo>
                    <a:pt x="0" y="0"/>
                  </a:moveTo>
                  <a:lnTo>
                    <a:pt x="862412" y="0"/>
                  </a:lnTo>
                  <a:lnTo>
                    <a:pt x="862412" y="663982"/>
                  </a:lnTo>
                  <a:lnTo>
                    <a:pt x="0" y="663982"/>
                  </a:lnTo>
                  <a:close/>
                </a:path>
              </a:pathLst>
            </a:custGeom>
            <a:solidFill>
              <a:srgbClr val="051D40"/>
            </a:solidFill>
            <a:ln cap="sq">
              <a:noFill/>
              <a:prstDash val="solid"/>
              <a:miter/>
            </a:ln>
          </p:spPr>
          <p:txBody>
            <a:bodyPr/>
            <a:lstStyle/>
            <a:p>
              <a:endParaRPr lang="en-IN"/>
            </a:p>
          </p:txBody>
        </p:sp>
        <p:sp>
          <p:nvSpPr>
            <p:cNvPr id="27" name="TextBox 27"/>
            <p:cNvSpPr txBox="1"/>
            <p:nvPr/>
          </p:nvSpPr>
          <p:spPr>
            <a:xfrm>
              <a:off x="0" y="-47625"/>
              <a:ext cx="862412" cy="711607"/>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8" name="TextBox 28"/>
          <p:cNvSpPr txBox="1"/>
          <p:nvPr/>
        </p:nvSpPr>
        <p:spPr>
          <a:xfrm>
            <a:off x="12954436" y="5541886"/>
            <a:ext cx="2331354" cy="741003"/>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rPr>
              <a:t>Bharanidharan Murugesan</a:t>
            </a:r>
          </a:p>
        </p:txBody>
      </p:sp>
      <p:pic>
        <p:nvPicPr>
          <p:cNvPr id="29" name="Recorded Sound">
            <a:hlinkClick r:id="" action="ppaction://media"/>
            <a:extLst>
              <a:ext uri="{FF2B5EF4-FFF2-40B4-BE49-F238E27FC236}">
                <a16:creationId xmlns:a16="http://schemas.microsoft.com/office/drawing/2014/main" id="{B84A335B-18DF-2398-DCA6-9D2B1A29445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892539" y="82677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64"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IN"/>
            </a:p>
          </p:txBody>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n-IN"/>
            </a:p>
          </p:txBody>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IN"/>
            </a:p>
          </p:txBody>
        </p:sp>
      </p:grpSp>
      <p:sp>
        <p:nvSpPr>
          <p:cNvPr id="10" name="TextBox 10"/>
          <p:cNvSpPr txBox="1"/>
          <p:nvPr/>
        </p:nvSpPr>
        <p:spPr>
          <a:xfrm>
            <a:off x="2533666" y="670279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1" name="TextBox 11"/>
          <p:cNvSpPr txBox="1"/>
          <p:nvPr/>
        </p:nvSpPr>
        <p:spPr>
          <a:xfrm>
            <a:off x="2533666" y="785121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04</a:t>
            </a:r>
          </a:p>
        </p:txBody>
      </p:sp>
      <p:sp>
        <p:nvSpPr>
          <p:cNvPr id="12" name="Freeform 1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AutoShape 14"/>
          <p:cNvSpPr/>
          <p:nvPr/>
        </p:nvSpPr>
        <p:spPr>
          <a:xfrm flipH="1" flipV="1">
            <a:off x="2750911" y="5498629"/>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5" name="AutoShape 15"/>
          <p:cNvSpPr/>
          <p:nvPr/>
        </p:nvSpPr>
        <p:spPr>
          <a:xfrm flipH="1" flipV="1">
            <a:off x="2687955" y="6633844"/>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6" name="AutoShape 16"/>
          <p:cNvSpPr/>
          <p:nvPr/>
        </p:nvSpPr>
        <p:spPr>
          <a:xfrm flipH="1" flipV="1">
            <a:off x="2687955" y="7771150"/>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7" name="Freeform 17"/>
          <p:cNvSpPr/>
          <p:nvPr/>
        </p:nvSpPr>
        <p:spPr>
          <a:xfrm>
            <a:off x="12444671" y="3000636"/>
            <a:ext cx="1393246" cy="1416424"/>
          </a:xfrm>
          <a:custGeom>
            <a:avLst/>
            <a:gdLst/>
            <a:ahLst/>
            <a:cxnLst/>
            <a:rect l="l" t="t" r="r" b="b"/>
            <a:pathLst>
              <a:path w="1393246" h="1416424">
                <a:moveTo>
                  <a:pt x="0" y="0"/>
                </a:moveTo>
                <a:lnTo>
                  <a:pt x="1393246" y="0"/>
                </a:lnTo>
                <a:lnTo>
                  <a:pt x="1393246" y="1416424"/>
                </a:lnTo>
                <a:lnTo>
                  <a:pt x="0" y="1416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12626464" y="4735581"/>
            <a:ext cx="1145277" cy="1145277"/>
          </a:xfrm>
          <a:custGeom>
            <a:avLst/>
            <a:gdLst/>
            <a:ahLst/>
            <a:cxnLst/>
            <a:rect l="l" t="t" r="r" b="b"/>
            <a:pathLst>
              <a:path w="1145277" h="1145277">
                <a:moveTo>
                  <a:pt x="0" y="0"/>
                </a:moveTo>
                <a:lnTo>
                  <a:pt x="1145277" y="0"/>
                </a:lnTo>
                <a:lnTo>
                  <a:pt x="1145277" y="1145277"/>
                </a:lnTo>
                <a:lnTo>
                  <a:pt x="0" y="11452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9" name="Freeform 19"/>
          <p:cNvSpPr/>
          <p:nvPr/>
        </p:nvSpPr>
        <p:spPr>
          <a:xfrm>
            <a:off x="12567059" y="6185015"/>
            <a:ext cx="1242661" cy="1256367"/>
          </a:xfrm>
          <a:custGeom>
            <a:avLst/>
            <a:gdLst/>
            <a:ahLst/>
            <a:cxnLst/>
            <a:rect l="l" t="t" r="r" b="b"/>
            <a:pathLst>
              <a:path w="1242661" h="1256367">
                <a:moveTo>
                  <a:pt x="0" y="0"/>
                </a:moveTo>
                <a:lnTo>
                  <a:pt x="1242661" y="0"/>
                </a:lnTo>
                <a:lnTo>
                  <a:pt x="1242661" y="1256367"/>
                </a:lnTo>
                <a:lnTo>
                  <a:pt x="0" y="1256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0" name="Freeform 20"/>
          <p:cNvSpPr/>
          <p:nvPr/>
        </p:nvSpPr>
        <p:spPr>
          <a:xfrm>
            <a:off x="12329671" y="7752100"/>
            <a:ext cx="1508921" cy="1457481"/>
          </a:xfrm>
          <a:custGeom>
            <a:avLst/>
            <a:gdLst/>
            <a:ahLst/>
            <a:cxnLst/>
            <a:rect l="l" t="t" r="r" b="b"/>
            <a:pathLst>
              <a:path w="1508921" h="1457481">
                <a:moveTo>
                  <a:pt x="0" y="0"/>
                </a:moveTo>
                <a:lnTo>
                  <a:pt x="1508921" y="0"/>
                </a:lnTo>
                <a:lnTo>
                  <a:pt x="1508921" y="1457481"/>
                </a:lnTo>
                <a:lnTo>
                  <a:pt x="0" y="14574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1" name="TextBox 21"/>
          <p:cNvSpPr txBox="1"/>
          <p:nvPr/>
        </p:nvSpPr>
        <p:spPr>
          <a:xfrm>
            <a:off x="2596623" y="1779083"/>
            <a:ext cx="7757113" cy="192976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Now Bold"/>
              </a:rPr>
              <a:t>DATA PREPROCESSING</a:t>
            </a:r>
          </a:p>
        </p:txBody>
      </p:sp>
      <p:sp>
        <p:nvSpPr>
          <p:cNvPr id="22" name="TextBox 22"/>
          <p:cNvSpPr txBox="1"/>
          <p:nvPr/>
        </p:nvSpPr>
        <p:spPr>
          <a:xfrm>
            <a:off x="2533666" y="440837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01</a:t>
            </a:r>
          </a:p>
        </p:txBody>
      </p:sp>
      <p:sp>
        <p:nvSpPr>
          <p:cNvPr id="23" name="TextBox 23"/>
          <p:cNvSpPr txBox="1"/>
          <p:nvPr/>
        </p:nvSpPr>
        <p:spPr>
          <a:xfrm>
            <a:off x="2533666" y="555679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24" name="TextBox 24"/>
          <p:cNvSpPr txBox="1"/>
          <p:nvPr/>
        </p:nvSpPr>
        <p:spPr>
          <a:xfrm>
            <a:off x="3491320" y="4642399"/>
            <a:ext cx="6345242" cy="31815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Checking Impurities &amp; Handling Null</a:t>
            </a:r>
          </a:p>
        </p:txBody>
      </p:sp>
      <p:sp>
        <p:nvSpPr>
          <p:cNvPr id="25" name="TextBox 25"/>
          <p:cNvSpPr txBox="1"/>
          <p:nvPr/>
        </p:nvSpPr>
        <p:spPr>
          <a:xfrm>
            <a:off x="3491320" y="5790819"/>
            <a:ext cx="6345242" cy="31815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Ensuring the Data Types </a:t>
            </a:r>
          </a:p>
        </p:txBody>
      </p:sp>
      <p:sp>
        <p:nvSpPr>
          <p:cNvPr id="26" name="TextBox 26"/>
          <p:cNvSpPr txBox="1"/>
          <p:nvPr/>
        </p:nvSpPr>
        <p:spPr>
          <a:xfrm>
            <a:off x="3491320" y="6770137"/>
            <a:ext cx="6345242" cy="651531"/>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Encoding Categorical variables to Binary since it is a classification problem</a:t>
            </a:r>
          </a:p>
        </p:txBody>
      </p:sp>
      <p:sp>
        <p:nvSpPr>
          <p:cNvPr id="27" name="TextBox 27"/>
          <p:cNvSpPr txBox="1"/>
          <p:nvPr/>
        </p:nvSpPr>
        <p:spPr>
          <a:xfrm>
            <a:off x="3491320" y="8089082"/>
            <a:ext cx="6345242" cy="31815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Feature Selection &amp; Ready to model</a:t>
            </a:r>
          </a:p>
        </p:txBody>
      </p:sp>
      <p:pic>
        <p:nvPicPr>
          <p:cNvPr id="28" name="Recorded Sound">
            <a:hlinkClick r:id="" action="ppaction://media"/>
            <a:extLst>
              <a:ext uri="{FF2B5EF4-FFF2-40B4-BE49-F238E27FC236}">
                <a16:creationId xmlns:a16="http://schemas.microsoft.com/office/drawing/2014/main" id="{5DE95F17-5BE9-ABFA-A1B4-FFE15BB0CCC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6260212" y="652645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8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IN"/>
            </a:p>
          </p:txBody>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n-IN"/>
            </a:p>
          </p:txBody>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IN"/>
            </a:p>
          </p:txBody>
        </p:sp>
      </p:grpSp>
      <p:sp>
        <p:nvSpPr>
          <p:cNvPr id="10" name="TextBox 10"/>
          <p:cNvSpPr txBox="1"/>
          <p:nvPr/>
        </p:nvSpPr>
        <p:spPr>
          <a:xfrm>
            <a:off x="2533666" y="6282462"/>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1" name="TextBox 11"/>
          <p:cNvSpPr txBox="1"/>
          <p:nvPr/>
        </p:nvSpPr>
        <p:spPr>
          <a:xfrm>
            <a:off x="2596623" y="742988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04</a:t>
            </a:r>
          </a:p>
        </p:txBody>
      </p:sp>
      <p:sp>
        <p:nvSpPr>
          <p:cNvPr id="12" name="Freeform 1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AutoShape 14"/>
          <p:cNvSpPr/>
          <p:nvPr/>
        </p:nvSpPr>
        <p:spPr>
          <a:xfrm flipH="1" flipV="1">
            <a:off x="2719433" y="4562693"/>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5" name="AutoShape 15"/>
          <p:cNvSpPr/>
          <p:nvPr/>
        </p:nvSpPr>
        <p:spPr>
          <a:xfrm flipH="1" flipV="1">
            <a:off x="2719433" y="5989752"/>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6" name="AutoShape 16"/>
          <p:cNvSpPr/>
          <p:nvPr/>
        </p:nvSpPr>
        <p:spPr>
          <a:xfrm flipH="1" flipV="1">
            <a:off x="2719433" y="7263197"/>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17" name="Freeform 17"/>
          <p:cNvSpPr/>
          <p:nvPr/>
        </p:nvSpPr>
        <p:spPr>
          <a:xfrm>
            <a:off x="12444671" y="3000636"/>
            <a:ext cx="1393246" cy="1416424"/>
          </a:xfrm>
          <a:custGeom>
            <a:avLst/>
            <a:gdLst/>
            <a:ahLst/>
            <a:cxnLst/>
            <a:rect l="l" t="t" r="r" b="b"/>
            <a:pathLst>
              <a:path w="1393246" h="1416424">
                <a:moveTo>
                  <a:pt x="0" y="0"/>
                </a:moveTo>
                <a:lnTo>
                  <a:pt x="1393246" y="0"/>
                </a:lnTo>
                <a:lnTo>
                  <a:pt x="1393246" y="1416424"/>
                </a:lnTo>
                <a:lnTo>
                  <a:pt x="0" y="1416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12626464" y="4735581"/>
            <a:ext cx="1145277" cy="1145277"/>
          </a:xfrm>
          <a:custGeom>
            <a:avLst/>
            <a:gdLst/>
            <a:ahLst/>
            <a:cxnLst/>
            <a:rect l="l" t="t" r="r" b="b"/>
            <a:pathLst>
              <a:path w="1145277" h="1145277">
                <a:moveTo>
                  <a:pt x="0" y="0"/>
                </a:moveTo>
                <a:lnTo>
                  <a:pt x="1145277" y="0"/>
                </a:lnTo>
                <a:lnTo>
                  <a:pt x="1145277" y="1145277"/>
                </a:lnTo>
                <a:lnTo>
                  <a:pt x="0" y="11452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9" name="Freeform 19"/>
          <p:cNvSpPr/>
          <p:nvPr/>
        </p:nvSpPr>
        <p:spPr>
          <a:xfrm>
            <a:off x="12567059" y="6185015"/>
            <a:ext cx="1242661" cy="1256367"/>
          </a:xfrm>
          <a:custGeom>
            <a:avLst/>
            <a:gdLst/>
            <a:ahLst/>
            <a:cxnLst/>
            <a:rect l="l" t="t" r="r" b="b"/>
            <a:pathLst>
              <a:path w="1242661" h="1256367">
                <a:moveTo>
                  <a:pt x="0" y="0"/>
                </a:moveTo>
                <a:lnTo>
                  <a:pt x="1242661" y="0"/>
                </a:lnTo>
                <a:lnTo>
                  <a:pt x="1242661" y="1256367"/>
                </a:lnTo>
                <a:lnTo>
                  <a:pt x="0" y="1256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0" name="Freeform 20"/>
          <p:cNvSpPr/>
          <p:nvPr/>
        </p:nvSpPr>
        <p:spPr>
          <a:xfrm>
            <a:off x="12329671" y="7752100"/>
            <a:ext cx="1508921" cy="1457481"/>
          </a:xfrm>
          <a:custGeom>
            <a:avLst/>
            <a:gdLst/>
            <a:ahLst/>
            <a:cxnLst/>
            <a:rect l="l" t="t" r="r" b="b"/>
            <a:pathLst>
              <a:path w="1508921" h="1457481">
                <a:moveTo>
                  <a:pt x="0" y="0"/>
                </a:moveTo>
                <a:lnTo>
                  <a:pt x="1508921" y="0"/>
                </a:lnTo>
                <a:lnTo>
                  <a:pt x="1508921" y="1457481"/>
                </a:lnTo>
                <a:lnTo>
                  <a:pt x="0" y="14574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1" name="TextBox 21"/>
          <p:cNvSpPr txBox="1"/>
          <p:nvPr/>
        </p:nvSpPr>
        <p:spPr>
          <a:xfrm>
            <a:off x="2596623" y="1030813"/>
            <a:ext cx="8386001" cy="192976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Now Bold"/>
              </a:rPr>
              <a:t>HANDLING MULTICOLLINEARITY</a:t>
            </a:r>
          </a:p>
        </p:txBody>
      </p:sp>
      <p:sp>
        <p:nvSpPr>
          <p:cNvPr id="22" name="TextBox 22"/>
          <p:cNvSpPr txBox="1"/>
          <p:nvPr/>
        </p:nvSpPr>
        <p:spPr>
          <a:xfrm>
            <a:off x="2533666" y="353884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01</a:t>
            </a:r>
          </a:p>
        </p:txBody>
      </p:sp>
      <p:sp>
        <p:nvSpPr>
          <p:cNvPr id="23" name="TextBox 23"/>
          <p:cNvSpPr txBox="1"/>
          <p:nvPr/>
        </p:nvSpPr>
        <p:spPr>
          <a:xfrm>
            <a:off x="2533666" y="486464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24" name="TextBox 24"/>
          <p:cNvSpPr txBox="1"/>
          <p:nvPr/>
        </p:nvSpPr>
        <p:spPr>
          <a:xfrm>
            <a:off x="3771325" y="3285755"/>
            <a:ext cx="6345242" cy="1318281"/>
          </a:xfrm>
          <a:prstGeom prst="rect">
            <a:avLst/>
          </a:prstGeom>
        </p:spPr>
        <p:txBody>
          <a:bodyPr lIns="0" tIns="0" rIns="0" bIns="0" rtlCol="0" anchor="t">
            <a:spAutoFit/>
          </a:bodyPr>
          <a:lstStyle/>
          <a:p>
            <a:pPr algn="l">
              <a:lnSpc>
                <a:spcPts val="2643"/>
              </a:lnSpc>
            </a:pPr>
            <a:r>
              <a:rPr lang="en-US" sz="1915">
                <a:solidFill>
                  <a:srgbClr val="FFFFFF"/>
                </a:solidFill>
                <a:latin typeface="DM Sans"/>
              </a:rPr>
              <a:t>Created new variable, no_customer_service_calls_interactions</a:t>
            </a:r>
          </a:p>
          <a:p>
            <a:pPr algn="l">
              <a:lnSpc>
                <a:spcPts val="2643"/>
              </a:lnSpc>
            </a:pPr>
            <a:r>
              <a:rPr lang="en-US" sz="1915">
                <a:solidFill>
                  <a:srgbClr val="FFFFFF"/>
                </a:solidFill>
                <a:latin typeface="DM Sans"/>
              </a:rPr>
              <a:t>ad_spend_per_day_of_usage</a:t>
            </a:r>
          </a:p>
          <a:p>
            <a:pPr marL="0" lvl="0" indent="0" algn="l">
              <a:lnSpc>
                <a:spcPts val="2643"/>
              </a:lnSpc>
              <a:spcBef>
                <a:spcPct val="0"/>
              </a:spcBef>
            </a:pPr>
            <a:endParaRPr lang="en-US" sz="1915">
              <a:solidFill>
                <a:srgbClr val="FFFFFF"/>
              </a:solidFill>
              <a:latin typeface="DM Sans"/>
            </a:endParaRPr>
          </a:p>
        </p:txBody>
      </p:sp>
      <p:sp>
        <p:nvSpPr>
          <p:cNvPr id="25" name="TextBox 25"/>
          <p:cNvSpPr txBox="1"/>
          <p:nvPr/>
        </p:nvSpPr>
        <p:spPr>
          <a:xfrm>
            <a:off x="3771325" y="4707006"/>
            <a:ext cx="6345242" cy="1651656"/>
          </a:xfrm>
          <a:prstGeom prst="rect">
            <a:avLst/>
          </a:prstGeom>
        </p:spPr>
        <p:txBody>
          <a:bodyPr lIns="0" tIns="0" rIns="0" bIns="0" rtlCol="0" anchor="t">
            <a:spAutoFit/>
          </a:bodyPr>
          <a:lstStyle/>
          <a:p>
            <a:pPr algn="l">
              <a:lnSpc>
                <a:spcPts val="2643"/>
              </a:lnSpc>
            </a:pPr>
            <a:r>
              <a:rPr lang="en-US" sz="1915">
                <a:solidFill>
                  <a:srgbClr val="FFFFFF"/>
                </a:solidFill>
                <a:latin typeface="DM Sans"/>
              </a:rPr>
              <a:t>Dropped the columns, 'number_customer_service_calls', 'number_customer_service_interactions','ad_spend','total_usage','service_outage_reported'</a:t>
            </a:r>
          </a:p>
          <a:p>
            <a:pPr marL="0" lvl="0" indent="0" algn="l">
              <a:lnSpc>
                <a:spcPts val="2643"/>
              </a:lnSpc>
              <a:spcBef>
                <a:spcPct val="0"/>
              </a:spcBef>
            </a:pPr>
            <a:endParaRPr lang="en-US" sz="1915">
              <a:solidFill>
                <a:srgbClr val="FFFFFF"/>
              </a:solidFill>
              <a:latin typeface="DM Sans"/>
            </a:endParaRPr>
          </a:p>
        </p:txBody>
      </p:sp>
      <p:sp>
        <p:nvSpPr>
          <p:cNvPr id="26" name="TextBox 26"/>
          <p:cNvSpPr txBox="1"/>
          <p:nvPr/>
        </p:nvSpPr>
        <p:spPr>
          <a:xfrm>
            <a:off x="3771325" y="6330087"/>
            <a:ext cx="6345242" cy="651531"/>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Replaced infinity values in ad_spend_per_day_of_usage with Mean </a:t>
            </a:r>
          </a:p>
        </p:txBody>
      </p:sp>
      <p:sp>
        <p:nvSpPr>
          <p:cNvPr id="27" name="TextBox 27"/>
          <p:cNvSpPr txBox="1"/>
          <p:nvPr/>
        </p:nvSpPr>
        <p:spPr>
          <a:xfrm>
            <a:off x="3771325" y="7578735"/>
            <a:ext cx="6345242" cy="31815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Ran F-Score Feature Selection again</a:t>
            </a:r>
          </a:p>
        </p:txBody>
      </p:sp>
      <p:pic>
        <p:nvPicPr>
          <p:cNvPr id="28" name="Recorded Sound">
            <a:hlinkClick r:id="" action="ppaction://media"/>
            <a:extLst>
              <a:ext uri="{FF2B5EF4-FFF2-40B4-BE49-F238E27FC236}">
                <a16:creationId xmlns:a16="http://schemas.microsoft.com/office/drawing/2014/main" id="{29728F7C-7AC5-28A7-CEAA-58F46B90A0D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4803458" y="703797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7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2290722" y="3578864"/>
            <a:ext cx="4319810" cy="426581"/>
          </a:xfrm>
          <a:custGeom>
            <a:avLst/>
            <a:gdLst/>
            <a:ahLst/>
            <a:cxnLst/>
            <a:rect l="l" t="t" r="r" b="b"/>
            <a:pathLst>
              <a:path w="4319810" h="426581">
                <a:moveTo>
                  <a:pt x="0" y="0"/>
                </a:moveTo>
                <a:lnTo>
                  <a:pt x="4319810" y="0"/>
                </a:lnTo>
                <a:lnTo>
                  <a:pt x="4319810" y="426582"/>
                </a:lnTo>
                <a:lnTo>
                  <a:pt x="0" y="426582"/>
                </a:lnTo>
                <a:lnTo>
                  <a:pt x="0" y="0"/>
                </a:lnTo>
                <a:close/>
              </a:path>
            </a:pathLst>
          </a:custGeom>
          <a:blipFill>
            <a:blip r:embed="rId6"/>
            <a:stretch>
              <a:fillRect t="-99999"/>
            </a:stretch>
          </a:blipFill>
        </p:spPr>
        <p:txBody>
          <a:bodyPr/>
          <a:lstStyle/>
          <a:p>
            <a:endParaRPr lang="en-IN"/>
          </a:p>
        </p:txBody>
      </p:sp>
      <p:sp>
        <p:nvSpPr>
          <p:cNvPr id="4" name="Freeform 4"/>
          <p:cNvSpPr/>
          <p:nvPr/>
        </p:nvSpPr>
        <p:spPr>
          <a:xfrm>
            <a:off x="6970845" y="3578864"/>
            <a:ext cx="4319810" cy="426581"/>
          </a:xfrm>
          <a:custGeom>
            <a:avLst/>
            <a:gdLst/>
            <a:ahLst/>
            <a:cxnLst/>
            <a:rect l="l" t="t" r="r" b="b"/>
            <a:pathLst>
              <a:path w="4319810" h="426581">
                <a:moveTo>
                  <a:pt x="0" y="0"/>
                </a:moveTo>
                <a:lnTo>
                  <a:pt x="4319810" y="0"/>
                </a:lnTo>
                <a:lnTo>
                  <a:pt x="4319810" y="426582"/>
                </a:lnTo>
                <a:lnTo>
                  <a:pt x="0" y="426582"/>
                </a:lnTo>
                <a:lnTo>
                  <a:pt x="0" y="0"/>
                </a:lnTo>
                <a:close/>
              </a:path>
            </a:pathLst>
          </a:custGeom>
          <a:blipFill>
            <a:blip r:embed="rId6"/>
            <a:stretch>
              <a:fillRect t="-99999"/>
            </a:stretch>
          </a:blipFill>
        </p:spPr>
        <p:txBody>
          <a:bodyPr/>
          <a:lstStyle/>
          <a:p>
            <a:endParaRPr lang="en-IN"/>
          </a:p>
        </p:txBody>
      </p:sp>
      <p:sp>
        <p:nvSpPr>
          <p:cNvPr id="5" name="Freeform 5"/>
          <p:cNvSpPr/>
          <p:nvPr/>
        </p:nvSpPr>
        <p:spPr>
          <a:xfrm>
            <a:off x="11652605" y="3578864"/>
            <a:ext cx="4319810" cy="426581"/>
          </a:xfrm>
          <a:custGeom>
            <a:avLst/>
            <a:gdLst/>
            <a:ahLst/>
            <a:cxnLst/>
            <a:rect l="l" t="t" r="r" b="b"/>
            <a:pathLst>
              <a:path w="4319810" h="426581">
                <a:moveTo>
                  <a:pt x="0" y="0"/>
                </a:moveTo>
                <a:lnTo>
                  <a:pt x="4319809" y="0"/>
                </a:lnTo>
                <a:lnTo>
                  <a:pt x="4319809" y="426582"/>
                </a:lnTo>
                <a:lnTo>
                  <a:pt x="0" y="426582"/>
                </a:lnTo>
                <a:lnTo>
                  <a:pt x="0" y="0"/>
                </a:lnTo>
                <a:close/>
              </a:path>
            </a:pathLst>
          </a:custGeom>
          <a:blipFill>
            <a:blip r:embed="rId6"/>
            <a:stretch>
              <a:fillRect t="-99999"/>
            </a:stretch>
          </a:blipFill>
        </p:spPr>
        <p:txBody>
          <a:bodyPr/>
          <a:lstStyle/>
          <a:p>
            <a:endParaRPr lang="en-IN"/>
          </a:p>
        </p:txBody>
      </p:sp>
      <p:grpSp>
        <p:nvGrpSpPr>
          <p:cNvPr id="6" name="Group 6"/>
          <p:cNvGrpSpPr/>
          <p:nvPr/>
        </p:nvGrpSpPr>
        <p:grpSpPr>
          <a:xfrm>
            <a:off x="2290722" y="2572538"/>
            <a:ext cx="4297048" cy="1006326"/>
            <a:chOff x="0" y="0"/>
            <a:chExt cx="1131733" cy="265041"/>
          </a:xfrm>
        </p:grpSpPr>
        <p:sp>
          <p:nvSpPr>
            <p:cNvPr id="7" name="Freeform 7"/>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8" name="TextBox 8"/>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Subscription Tenure</a:t>
              </a:r>
            </a:p>
          </p:txBody>
        </p:sp>
      </p:grpSp>
      <p:grpSp>
        <p:nvGrpSpPr>
          <p:cNvPr id="9" name="Group 9"/>
          <p:cNvGrpSpPr/>
          <p:nvPr/>
        </p:nvGrpSpPr>
        <p:grpSpPr>
          <a:xfrm>
            <a:off x="6993607" y="2572538"/>
            <a:ext cx="4297048" cy="1006326"/>
            <a:chOff x="0" y="0"/>
            <a:chExt cx="1131733" cy="265041"/>
          </a:xfrm>
        </p:grpSpPr>
        <p:sp>
          <p:nvSpPr>
            <p:cNvPr id="10" name="Freeform 10"/>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11" name="TextBox 11"/>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a:rPr>
                <a:t> </a:t>
              </a:r>
              <a:r>
                <a:rPr lang="en-US" sz="1887">
                  <a:solidFill>
                    <a:srgbClr val="000000"/>
                  </a:solidFill>
                  <a:latin typeface="DM Sans Semi-Bold"/>
                </a:rPr>
                <a:t>Service Outages Count</a:t>
              </a:r>
            </a:p>
          </p:txBody>
        </p:sp>
      </p:grpSp>
      <p:grpSp>
        <p:nvGrpSpPr>
          <p:cNvPr id="12" name="Group 12"/>
          <p:cNvGrpSpPr/>
          <p:nvPr/>
        </p:nvGrpSpPr>
        <p:grpSpPr>
          <a:xfrm>
            <a:off x="11700230" y="2572538"/>
            <a:ext cx="4297048" cy="1006326"/>
            <a:chOff x="0" y="0"/>
            <a:chExt cx="1131733" cy="265041"/>
          </a:xfrm>
        </p:grpSpPr>
        <p:sp>
          <p:nvSpPr>
            <p:cNvPr id="13" name="Freeform 13"/>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14" name="TextBox 14"/>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Recent Renewal </a:t>
              </a: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TextBox 16"/>
          <p:cNvSpPr txBox="1"/>
          <p:nvPr/>
        </p:nvSpPr>
        <p:spPr>
          <a:xfrm>
            <a:off x="1189864" y="490373"/>
            <a:ext cx="8615704" cy="1701165"/>
          </a:xfrm>
          <a:prstGeom prst="rect">
            <a:avLst/>
          </a:prstGeom>
        </p:spPr>
        <p:txBody>
          <a:bodyPr lIns="0" tIns="0" rIns="0" bIns="0" rtlCol="0" anchor="t">
            <a:spAutoFit/>
          </a:bodyPr>
          <a:lstStyle/>
          <a:p>
            <a:pPr algn="ctr">
              <a:lnSpc>
                <a:spcPts val="7884"/>
              </a:lnSpc>
            </a:pPr>
            <a:r>
              <a:rPr lang="en-US" sz="6570">
                <a:solidFill>
                  <a:srgbClr val="FFFFFF"/>
                </a:solidFill>
                <a:latin typeface="Now Bold"/>
              </a:rPr>
              <a:t>FEATURE SELECTION</a:t>
            </a:r>
          </a:p>
          <a:p>
            <a:pPr marL="0" lvl="0" indent="0" algn="ctr">
              <a:lnSpc>
                <a:spcPts val="5400"/>
              </a:lnSpc>
              <a:spcBef>
                <a:spcPct val="0"/>
              </a:spcBef>
            </a:pPr>
            <a:r>
              <a:rPr lang="en-US" sz="4500">
                <a:solidFill>
                  <a:srgbClr val="FFFFFF"/>
                </a:solidFill>
                <a:latin typeface="Now Bold"/>
              </a:rPr>
              <a:t>BASED ON F SCORE</a:t>
            </a:r>
          </a:p>
        </p:txBody>
      </p:sp>
      <p:sp>
        <p:nvSpPr>
          <p:cNvPr id="17" name="Freeform 17"/>
          <p:cNvSpPr/>
          <p:nvPr/>
        </p:nvSpPr>
        <p:spPr>
          <a:xfrm>
            <a:off x="2290722" y="5011772"/>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18" name="Freeform 18"/>
          <p:cNvSpPr/>
          <p:nvPr/>
        </p:nvSpPr>
        <p:spPr>
          <a:xfrm>
            <a:off x="6970845" y="5011772"/>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19" name="Freeform 19"/>
          <p:cNvSpPr/>
          <p:nvPr/>
        </p:nvSpPr>
        <p:spPr>
          <a:xfrm>
            <a:off x="11652605" y="5011772"/>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6"/>
            <a:stretch>
              <a:fillRect t="-99999"/>
            </a:stretch>
          </a:blipFill>
        </p:spPr>
        <p:txBody>
          <a:bodyPr/>
          <a:lstStyle/>
          <a:p>
            <a:endParaRPr lang="en-IN"/>
          </a:p>
        </p:txBody>
      </p:sp>
      <p:grpSp>
        <p:nvGrpSpPr>
          <p:cNvPr id="20" name="Group 20"/>
          <p:cNvGrpSpPr/>
          <p:nvPr/>
        </p:nvGrpSpPr>
        <p:grpSpPr>
          <a:xfrm>
            <a:off x="2290722" y="4005446"/>
            <a:ext cx="4297048" cy="1006326"/>
            <a:chOff x="0" y="0"/>
            <a:chExt cx="1131733" cy="265041"/>
          </a:xfrm>
        </p:grpSpPr>
        <p:sp>
          <p:nvSpPr>
            <p:cNvPr id="21" name="Freeform 21"/>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22" name="TextBox 22"/>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Wifi Service Package</a:t>
              </a:r>
            </a:p>
          </p:txBody>
        </p:sp>
      </p:grpSp>
      <p:grpSp>
        <p:nvGrpSpPr>
          <p:cNvPr id="23" name="Group 23"/>
          <p:cNvGrpSpPr/>
          <p:nvPr/>
        </p:nvGrpSpPr>
        <p:grpSpPr>
          <a:xfrm>
            <a:off x="6993607" y="4005446"/>
            <a:ext cx="4297048" cy="1006326"/>
            <a:chOff x="0" y="0"/>
            <a:chExt cx="1131733" cy="265041"/>
          </a:xfrm>
        </p:grpSpPr>
        <p:sp>
          <p:nvSpPr>
            <p:cNvPr id="24" name="Freeform 24"/>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25" name="TextBox 25"/>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Current Discount</a:t>
              </a:r>
            </a:p>
          </p:txBody>
        </p:sp>
      </p:grpSp>
      <p:grpSp>
        <p:nvGrpSpPr>
          <p:cNvPr id="26" name="Group 26"/>
          <p:cNvGrpSpPr/>
          <p:nvPr/>
        </p:nvGrpSpPr>
        <p:grpSpPr>
          <a:xfrm>
            <a:off x="11700230" y="4005446"/>
            <a:ext cx="4297048" cy="1006326"/>
            <a:chOff x="0" y="0"/>
            <a:chExt cx="1131733" cy="265041"/>
          </a:xfrm>
        </p:grpSpPr>
        <p:sp>
          <p:nvSpPr>
            <p:cNvPr id="27" name="Freeform 27"/>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28" name="TextBox 28"/>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Daily Advertising Spend</a:t>
              </a:r>
            </a:p>
          </p:txBody>
        </p:sp>
      </p:grpSp>
      <p:sp>
        <p:nvSpPr>
          <p:cNvPr id="29" name="Freeform 29"/>
          <p:cNvSpPr/>
          <p:nvPr/>
        </p:nvSpPr>
        <p:spPr>
          <a:xfrm>
            <a:off x="2290722" y="6444679"/>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30" name="Freeform 30"/>
          <p:cNvSpPr/>
          <p:nvPr/>
        </p:nvSpPr>
        <p:spPr>
          <a:xfrm>
            <a:off x="6970845" y="6444679"/>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31" name="Freeform 31"/>
          <p:cNvSpPr/>
          <p:nvPr/>
        </p:nvSpPr>
        <p:spPr>
          <a:xfrm>
            <a:off x="11652605" y="6444679"/>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6"/>
            <a:stretch>
              <a:fillRect t="-99999"/>
            </a:stretch>
          </a:blipFill>
        </p:spPr>
        <p:txBody>
          <a:bodyPr/>
          <a:lstStyle/>
          <a:p>
            <a:endParaRPr lang="en-IN"/>
          </a:p>
        </p:txBody>
      </p:sp>
      <p:grpSp>
        <p:nvGrpSpPr>
          <p:cNvPr id="32" name="Group 32"/>
          <p:cNvGrpSpPr/>
          <p:nvPr/>
        </p:nvGrpSpPr>
        <p:grpSpPr>
          <a:xfrm>
            <a:off x="2290722" y="5438353"/>
            <a:ext cx="4297048" cy="1006326"/>
            <a:chOff x="0" y="0"/>
            <a:chExt cx="1131733" cy="265041"/>
          </a:xfrm>
        </p:grpSpPr>
        <p:sp>
          <p:nvSpPr>
            <p:cNvPr id="33" name="Freeform 33"/>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34" name="TextBox 34"/>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International Calls Made</a:t>
              </a:r>
            </a:p>
          </p:txBody>
        </p:sp>
      </p:grpSp>
      <p:grpSp>
        <p:nvGrpSpPr>
          <p:cNvPr id="35" name="Group 35"/>
          <p:cNvGrpSpPr/>
          <p:nvPr/>
        </p:nvGrpSpPr>
        <p:grpSpPr>
          <a:xfrm>
            <a:off x="6993607" y="5438353"/>
            <a:ext cx="4297048" cy="1006326"/>
            <a:chOff x="0" y="0"/>
            <a:chExt cx="1131733" cy="265041"/>
          </a:xfrm>
        </p:grpSpPr>
        <p:sp>
          <p:nvSpPr>
            <p:cNvPr id="36" name="Freeform 36"/>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37" name="TextBox 37"/>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a:rPr>
                <a:t> </a:t>
              </a:r>
              <a:r>
                <a:rPr lang="en-US" sz="1887">
                  <a:solidFill>
                    <a:srgbClr val="000000"/>
                  </a:solidFill>
                  <a:latin typeface="DM Sans Semi-Bold"/>
                </a:rPr>
                <a:t>Phone Service Package</a:t>
              </a:r>
            </a:p>
          </p:txBody>
        </p:sp>
      </p:grpSp>
      <p:grpSp>
        <p:nvGrpSpPr>
          <p:cNvPr id="38" name="Group 38"/>
          <p:cNvGrpSpPr/>
          <p:nvPr/>
        </p:nvGrpSpPr>
        <p:grpSpPr>
          <a:xfrm>
            <a:off x="11700230" y="5438353"/>
            <a:ext cx="4297048" cy="1006326"/>
            <a:chOff x="0" y="0"/>
            <a:chExt cx="1131733" cy="265041"/>
          </a:xfrm>
        </p:grpSpPr>
        <p:sp>
          <p:nvSpPr>
            <p:cNvPr id="39" name="Freeform 39"/>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40" name="TextBox 40"/>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Southern Region</a:t>
              </a:r>
            </a:p>
          </p:txBody>
        </p:sp>
      </p:grpSp>
      <p:sp>
        <p:nvSpPr>
          <p:cNvPr id="41" name="Freeform 41"/>
          <p:cNvSpPr/>
          <p:nvPr/>
        </p:nvSpPr>
        <p:spPr>
          <a:xfrm>
            <a:off x="2290722" y="787758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42" name="Freeform 42"/>
          <p:cNvSpPr/>
          <p:nvPr/>
        </p:nvSpPr>
        <p:spPr>
          <a:xfrm>
            <a:off x="6970845" y="787758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43" name="Freeform 43"/>
          <p:cNvSpPr/>
          <p:nvPr/>
        </p:nvSpPr>
        <p:spPr>
          <a:xfrm>
            <a:off x="11652605" y="787758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6"/>
            <a:stretch>
              <a:fillRect t="-99999"/>
            </a:stretch>
          </a:blipFill>
        </p:spPr>
        <p:txBody>
          <a:bodyPr/>
          <a:lstStyle/>
          <a:p>
            <a:endParaRPr lang="en-IN"/>
          </a:p>
        </p:txBody>
      </p:sp>
      <p:grpSp>
        <p:nvGrpSpPr>
          <p:cNvPr id="44" name="Group 44"/>
          <p:cNvGrpSpPr/>
          <p:nvPr/>
        </p:nvGrpSpPr>
        <p:grpSpPr>
          <a:xfrm>
            <a:off x="2290722" y="6871260"/>
            <a:ext cx="4297048" cy="1006326"/>
            <a:chOff x="0" y="0"/>
            <a:chExt cx="1131733" cy="265041"/>
          </a:xfrm>
        </p:grpSpPr>
        <p:sp>
          <p:nvSpPr>
            <p:cNvPr id="45" name="Freeform 45"/>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46" name="TextBox 46"/>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Global Calling Plan</a:t>
              </a:r>
            </a:p>
          </p:txBody>
        </p:sp>
      </p:grpSp>
      <p:grpSp>
        <p:nvGrpSpPr>
          <p:cNvPr id="47" name="Group 47"/>
          <p:cNvGrpSpPr/>
          <p:nvPr/>
        </p:nvGrpSpPr>
        <p:grpSpPr>
          <a:xfrm>
            <a:off x="6993607" y="6871260"/>
            <a:ext cx="4297048" cy="1006326"/>
            <a:chOff x="0" y="0"/>
            <a:chExt cx="1131733" cy="265041"/>
          </a:xfrm>
        </p:grpSpPr>
        <p:sp>
          <p:nvSpPr>
            <p:cNvPr id="48" name="Freeform 48"/>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49" name="TextBox 49"/>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Western Region</a:t>
              </a:r>
            </a:p>
          </p:txBody>
        </p:sp>
      </p:grpSp>
      <p:grpSp>
        <p:nvGrpSpPr>
          <p:cNvPr id="50" name="Group 50"/>
          <p:cNvGrpSpPr/>
          <p:nvPr/>
        </p:nvGrpSpPr>
        <p:grpSpPr>
          <a:xfrm>
            <a:off x="11700230" y="6871260"/>
            <a:ext cx="4297048" cy="1006326"/>
            <a:chOff x="0" y="0"/>
            <a:chExt cx="1131733" cy="265041"/>
          </a:xfrm>
        </p:grpSpPr>
        <p:sp>
          <p:nvSpPr>
            <p:cNvPr id="51" name="Freeform 51"/>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52" name="TextBox 52"/>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a:rPr>
                <a:t> </a:t>
              </a:r>
              <a:r>
                <a:rPr lang="en-US" sz="1887">
                  <a:solidFill>
                    <a:srgbClr val="000000"/>
                  </a:solidFill>
                  <a:latin typeface="DM Sans Semi-Bold"/>
                </a:rPr>
                <a:t>Northeastern Region</a:t>
              </a:r>
            </a:p>
          </p:txBody>
        </p:sp>
      </p:grpSp>
      <p:sp>
        <p:nvSpPr>
          <p:cNvPr id="53" name="Freeform 53"/>
          <p:cNvSpPr/>
          <p:nvPr/>
        </p:nvSpPr>
        <p:spPr>
          <a:xfrm>
            <a:off x="2290722" y="9310493"/>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54" name="Freeform 54"/>
          <p:cNvSpPr/>
          <p:nvPr/>
        </p:nvSpPr>
        <p:spPr>
          <a:xfrm>
            <a:off x="6970845" y="9310493"/>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6"/>
            <a:stretch>
              <a:fillRect t="-99999"/>
            </a:stretch>
          </a:blipFill>
        </p:spPr>
        <p:txBody>
          <a:bodyPr/>
          <a:lstStyle/>
          <a:p>
            <a:endParaRPr lang="en-IN"/>
          </a:p>
        </p:txBody>
      </p:sp>
      <p:sp>
        <p:nvSpPr>
          <p:cNvPr id="55" name="Freeform 55"/>
          <p:cNvSpPr/>
          <p:nvPr/>
        </p:nvSpPr>
        <p:spPr>
          <a:xfrm>
            <a:off x="11652605" y="9310493"/>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6"/>
            <a:stretch>
              <a:fillRect t="-99999"/>
            </a:stretch>
          </a:blipFill>
        </p:spPr>
        <p:txBody>
          <a:bodyPr/>
          <a:lstStyle/>
          <a:p>
            <a:endParaRPr lang="en-IN"/>
          </a:p>
        </p:txBody>
      </p:sp>
      <p:grpSp>
        <p:nvGrpSpPr>
          <p:cNvPr id="56" name="Group 56"/>
          <p:cNvGrpSpPr/>
          <p:nvPr/>
        </p:nvGrpSpPr>
        <p:grpSpPr>
          <a:xfrm>
            <a:off x="2290722" y="8304167"/>
            <a:ext cx="4297048" cy="1006326"/>
            <a:chOff x="0" y="0"/>
            <a:chExt cx="1131733" cy="265041"/>
          </a:xfrm>
        </p:grpSpPr>
        <p:sp>
          <p:nvSpPr>
            <p:cNvPr id="57" name="Freeform 57"/>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58" name="TextBox 58"/>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a:rPr>
                <a:t> </a:t>
              </a:r>
              <a:r>
                <a:rPr lang="en-US" sz="1887">
                  <a:solidFill>
                    <a:srgbClr val="000000"/>
                  </a:solidFill>
                  <a:latin typeface="DM Sans Semi-Bold"/>
                </a:rPr>
                <a:t>Voicemail Messages Count</a:t>
              </a:r>
            </a:p>
          </p:txBody>
        </p:sp>
      </p:grpSp>
      <p:grpSp>
        <p:nvGrpSpPr>
          <p:cNvPr id="59" name="Group 59"/>
          <p:cNvGrpSpPr/>
          <p:nvPr/>
        </p:nvGrpSpPr>
        <p:grpSpPr>
          <a:xfrm>
            <a:off x="6993607" y="8304167"/>
            <a:ext cx="4297048" cy="1006326"/>
            <a:chOff x="0" y="0"/>
            <a:chExt cx="1131733" cy="265041"/>
          </a:xfrm>
        </p:grpSpPr>
        <p:sp>
          <p:nvSpPr>
            <p:cNvPr id="60" name="Freeform 60"/>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61" name="TextBox 61"/>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Semi-Bold"/>
                </a:rPr>
                <a:t>Customer Service Interactions</a:t>
              </a:r>
            </a:p>
          </p:txBody>
        </p:sp>
      </p:grpSp>
      <p:grpSp>
        <p:nvGrpSpPr>
          <p:cNvPr id="62" name="Group 62"/>
          <p:cNvGrpSpPr/>
          <p:nvPr/>
        </p:nvGrpSpPr>
        <p:grpSpPr>
          <a:xfrm>
            <a:off x="11700230" y="8304167"/>
            <a:ext cx="4297048" cy="1006326"/>
            <a:chOff x="0" y="0"/>
            <a:chExt cx="1131733" cy="265041"/>
          </a:xfrm>
        </p:grpSpPr>
        <p:sp>
          <p:nvSpPr>
            <p:cNvPr id="63" name="Freeform 63"/>
            <p:cNvSpPr/>
            <p:nvPr/>
          </p:nvSpPr>
          <p:spPr>
            <a:xfrm>
              <a:off x="0" y="0"/>
              <a:ext cx="1131733" cy="265041"/>
            </a:xfrm>
            <a:custGeom>
              <a:avLst/>
              <a:gdLst/>
              <a:ahLst/>
              <a:cxnLst/>
              <a:rect l="l" t="t" r="r" b="b"/>
              <a:pathLst>
                <a:path w="1131733" h="265041">
                  <a:moveTo>
                    <a:pt x="0" y="0"/>
                  </a:moveTo>
                  <a:lnTo>
                    <a:pt x="1131733" y="0"/>
                  </a:lnTo>
                  <a:lnTo>
                    <a:pt x="1131733" y="265041"/>
                  </a:lnTo>
                  <a:lnTo>
                    <a:pt x="0" y="265041"/>
                  </a:lnTo>
                  <a:close/>
                </a:path>
              </a:pathLst>
            </a:custGeom>
            <a:solidFill>
              <a:srgbClr val="CFF4FF"/>
            </a:solidFill>
            <a:ln w="19050" cap="sq">
              <a:solidFill>
                <a:srgbClr val="FFFFFF"/>
              </a:solidFill>
              <a:prstDash val="solid"/>
              <a:miter/>
            </a:ln>
          </p:spPr>
          <p:txBody>
            <a:bodyPr/>
            <a:lstStyle/>
            <a:p>
              <a:endParaRPr lang="en-IN"/>
            </a:p>
          </p:txBody>
        </p:sp>
        <p:sp>
          <p:nvSpPr>
            <p:cNvPr id="64" name="TextBox 64"/>
            <p:cNvSpPr txBox="1"/>
            <p:nvPr/>
          </p:nvSpPr>
          <p:spPr>
            <a:xfrm>
              <a:off x="0" y="-38100"/>
              <a:ext cx="1131733" cy="303141"/>
            </a:xfrm>
            <a:prstGeom prst="rect">
              <a:avLst/>
            </a:prstGeom>
          </p:spPr>
          <p:txBody>
            <a:bodyPr lIns="50800" tIns="50800" rIns="50800" bIns="50800" rtlCol="0" anchor="ctr"/>
            <a:lstStyle/>
            <a:p>
              <a:pPr algn="ctr">
                <a:lnSpc>
                  <a:spcPts val="2605"/>
                </a:lnSpc>
              </a:pPr>
              <a:r>
                <a:rPr lang="en-US" sz="1887">
                  <a:solidFill>
                    <a:srgbClr val="000000"/>
                  </a:solidFill>
                  <a:latin typeface="DM Sans"/>
                </a:rPr>
                <a:t> </a:t>
              </a:r>
              <a:r>
                <a:rPr lang="en-US" sz="1887">
                  <a:solidFill>
                    <a:srgbClr val="000000"/>
                  </a:solidFill>
                  <a:latin typeface="DM Sans Semi-Bold"/>
                </a:rPr>
                <a:t>Regional Economic Status</a:t>
              </a:r>
            </a:p>
          </p:txBody>
        </p:sp>
      </p:grpSp>
      <p:pic>
        <p:nvPicPr>
          <p:cNvPr id="65" name="Recorded Sound">
            <a:hlinkClick r:id="" action="ppaction://media"/>
            <a:extLst>
              <a:ext uri="{FF2B5EF4-FFF2-40B4-BE49-F238E27FC236}">
                <a16:creationId xmlns:a16="http://schemas.microsoft.com/office/drawing/2014/main" id="{3B2040B3-AEBC-C29B-F96D-D4B27D74FD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997278" y="798869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4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084467" y="2502654"/>
            <a:ext cx="3668968" cy="354182"/>
          </a:xfrm>
          <a:prstGeom prst="rect">
            <a:avLst/>
          </a:prstGeom>
        </p:spPr>
        <p:txBody>
          <a:bodyPr lIns="0" tIns="0" rIns="0" bIns="0" rtlCol="0" anchor="t">
            <a:spAutoFit/>
          </a:bodyPr>
          <a:lstStyle/>
          <a:p>
            <a:pPr marL="0" lvl="0" indent="0" algn="l">
              <a:lnSpc>
                <a:spcPts val="2859"/>
              </a:lnSpc>
            </a:pPr>
            <a:r>
              <a:rPr lang="en-US" sz="2269">
                <a:solidFill>
                  <a:srgbClr val="FFFFFF"/>
                </a:solidFill>
                <a:latin typeface="DM Sans Bold"/>
              </a:rPr>
              <a:t>Logistic Regression Model</a:t>
            </a:r>
          </a:p>
        </p:txBody>
      </p:sp>
      <p:sp>
        <p:nvSpPr>
          <p:cNvPr id="3" name="TextBox 3"/>
          <p:cNvSpPr txBox="1"/>
          <p:nvPr/>
        </p:nvSpPr>
        <p:spPr>
          <a:xfrm>
            <a:off x="3721624" y="7140879"/>
            <a:ext cx="2205996" cy="354182"/>
          </a:xfrm>
          <a:prstGeom prst="rect">
            <a:avLst/>
          </a:prstGeom>
        </p:spPr>
        <p:txBody>
          <a:bodyPr lIns="0" tIns="0" rIns="0" bIns="0" rtlCol="0" anchor="t">
            <a:spAutoFit/>
          </a:bodyPr>
          <a:lstStyle/>
          <a:p>
            <a:pPr marL="0" lvl="0" indent="0" algn="l">
              <a:lnSpc>
                <a:spcPts val="2859"/>
              </a:lnSpc>
            </a:pPr>
            <a:r>
              <a:rPr lang="en-US" sz="2269">
                <a:solidFill>
                  <a:srgbClr val="FFFFFF"/>
                </a:solidFill>
                <a:latin typeface="DM Sans Bold"/>
              </a:rPr>
              <a:t>Random Forest </a:t>
            </a:r>
          </a:p>
        </p:txBody>
      </p:sp>
      <p:sp>
        <p:nvSpPr>
          <p:cNvPr id="4" name="Freeform 4"/>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6" name="Picture 6"/>
          <p:cNvPicPr>
            <a:picLocks noChangeAspect="1"/>
          </p:cNvPicPr>
          <p:nvPr/>
        </p:nvPicPr>
        <p:blipFill>
          <a:blip r:embed="rId6"/>
          <a:stretch>
            <a:fillRect/>
          </a:stretch>
        </p:blipFill>
        <p:spPr>
          <a:xfrm>
            <a:off x="8164926" y="1753938"/>
            <a:ext cx="3056358" cy="861149"/>
          </a:xfrm>
          <a:prstGeom prst="rect">
            <a:avLst/>
          </a:prstGeom>
        </p:spPr>
      </p:pic>
      <p:pic>
        <p:nvPicPr>
          <p:cNvPr id="7" name="Picture 7"/>
          <p:cNvPicPr>
            <a:picLocks noChangeAspect="1"/>
          </p:cNvPicPr>
          <p:nvPr/>
        </p:nvPicPr>
        <p:blipFill>
          <a:blip r:embed="rId7"/>
          <a:stretch>
            <a:fillRect/>
          </a:stretch>
        </p:blipFill>
        <p:spPr>
          <a:xfrm>
            <a:off x="8174551" y="2267108"/>
            <a:ext cx="2940856" cy="841899"/>
          </a:xfrm>
          <a:prstGeom prst="rect">
            <a:avLst/>
          </a:prstGeom>
        </p:spPr>
      </p:pic>
      <p:pic>
        <p:nvPicPr>
          <p:cNvPr id="8" name="Picture 8"/>
          <p:cNvPicPr>
            <a:picLocks noChangeAspect="1"/>
          </p:cNvPicPr>
          <p:nvPr/>
        </p:nvPicPr>
        <p:blipFill>
          <a:blip r:embed="rId8"/>
          <a:stretch>
            <a:fillRect/>
          </a:stretch>
        </p:blipFill>
        <p:spPr>
          <a:xfrm>
            <a:off x="5626032" y="3345391"/>
            <a:ext cx="3047552" cy="859681"/>
          </a:xfrm>
          <a:prstGeom prst="rect">
            <a:avLst/>
          </a:prstGeom>
        </p:spPr>
      </p:pic>
      <p:pic>
        <p:nvPicPr>
          <p:cNvPr id="9" name="Picture 9"/>
          <p:cNvPicPr>
            <a:picLocks noChangeAspect="1"/>
          </p:cNvPicPr>
          <p:nvPr/>
        </p:nvPicPr>
        <p:blipFill>
          <a:blip r:embed="rId9"/>
          <a:stretch>
            <a:fillRect/>
          </a:stretch>
        </p:blipFill>
        <p:spPr>
          <a:xfrm>
            <a:off x="5634924" y="3857828"/>
            <a:ext cx="2940856" cy="841899"/>
          </a:xfrm>
          <a:prstGeom prst="rect">
            <a:avLst/>
          </a:prstGeom>
        </p:spPr>
      </p:pic>
      <p:pic>
        <p:nvPicPr>
          <p:cNvPr id="10" name="Picture 10"/>
          <p:cNvPicPr>
            <a:picLocks noChangeAspect="1"/>
          </p:cNvPicPr>
          <p:nvPr/>
        </p:nvPicPr>
        <p:blipFill>
          <a:blip r:embed="rId10"/>
          <a:stretch>
            <a:fillRect/>
          </a:stretch>
        </p:blipFill>
        <p:spPr>
          <a:xfrm>
            <a:off x="5755169" y="6426324"/>
            <a:ext cx="3007412" cy="852991"/>
          </a:xfrm>
          <a:prstGeom prst="rect">
            <a:avLst/>
          </a:prstGeom>
        </p:spPr>
      </p:pic>
      <p:pic>
        <p:nvPicPr>
          <p:cNvPr id="11" name="Picture 11"/>
          <p:cNvPicPr>
            <a:picLocks noChangeAspect="1"/>
          </p:cNvPicPr>
          <p:nvPr/>
        </p:nvPicPr>
        <p:blipFill>
          <a:blip r:embed="rId11"/>
          <a:stretch>
            <a:fillRect/>
          </a:stretch>
        </p:blipFill>
        <p:spPr>
          <a:xfrm>
            <a:off x="5753937" y="6928637"/>
            <a:ext cx="3022202" cy="855456"/>
          </a:xfrm>
          <a:prstGeom prst="rect">
            <a:avLst/>
          </a:prstGeom>
        </p:spPr>
      </p:pic>
      <p:pic>
        <p:nvPicPr>
          <p:cNvPr id="12" name="Picture 12"/>
          <p:cNvPicPr>
            <a:picLocks noChangeAspect="1"/>
          </p:cNvPicPr>
          <p:nvPr/>
        </p:nvPicPr>
        <p:blipFill>
          <a:blip r:embed="rId12"/>
          <a:stretch>
            <a:fillRect/>
          </a:stretch>
        </p:blipFill>
        <p:spPr>
          <a:xfrm>
            <a:off x="8270825" y="4700580"/>
            <a:ext cx="3041568" cy="858684"/>
          </a:xfrm>
          <a:prstGeom prst="rect">
            <a:avLst/>
          </a:prstGeom>
        </p:spPr>
      </p:pic>
      <p:pic>
        <p:nvPicPr>
          <p:cNvPr id="13" name="Picture 13"/>
          <p:cNvPicPr>
            <a:picLocks noChangeAspect="1"/>
          </p:cNvPicPr>
          <p:nvPr/>
        </p:nvPicPr>
        <p:blipFill>
          <a:blip r:embed="rId13"/>
          <a:stretch>
            <a:fillRect/>
          </a:stretch>
        </p:blipFill>
        <p:spPr>
          <a:xfrm>
            <a:off x="8268271" y="5201571"/>
            <a:ext cx="3072215" cy="863792"/>
          </a:xfrm>
          <a:prstGeom prst="rect">
            <a:avLst/>
          </a:prstGeom>
        </p:spPr>
      </p:pic>
      <p:pic>
        <p:nvPicPr>
          <p:cNvPr id="14" name="Picture 14"/>
          <p:cNvPicPr>
            <a:picLocks noChangeAspect="1"/>
          </p:cNvPicPr>
          <p:nvPr/>
        </p:nvPicPr>
        <p:blipFill>
          <a:blip r:embed="rId14"/>
          <a:stretch>
            <a:fillRect/>
          </a:stretch>
        </p:blipFill>
        <p:spPr>
          <a:xfrm>
            <a:off x="8270590" y="8375046"/>
            <a:ext cx="3044388" cy="859154"/>
          </a:xfrm>
          <a:prstGeom prst="rect">
            <a:avLst/>
          </a:prstGeom>
        </p:spPr>
      </p:pic>
      <p:pic>
        <p:nvPicPr>
          <p:cNvPr id="15" name="Picture 15"/>
          <p:cNvPicPr>
            <a:picLocks noChangeAspect="1"/>
          </p:cNvPicPr>
          <p:nvPr/>
        </p:nvPicPr>
        <p:blipFill>
          <a:blip r:embed="rId15"/>
          <a:stretch>
            <a:fillRect/>
          </a:stretch>
        </p:blipFill>
        <p:spPr>
          <a:xfrm>
            <a:off x="8269592" y="8877594"/>
            <a:ext cx="3056358" cy="861149"/>
          </a:xfrm>
          <a:prstGeom prst="rect">
            <a:avLst/>
          </a:prstGeom>
        </p:spPr>
      </p:pic>
      <p:sp>
        <p:nvSpPr>
          <p:cNvPr id="16" name="TextBox 16"/>
          <p:cNvSpPr txBox="1"/>
          <p:nvPr/>
        </p:nvSpPr>
        <p:spPr>
          <a:xfrm>
            <a:off x="3696703" y="4068608"/>
            <a:ext cx="2026280" cy="354182"/>
          </a:xfrm>
          <a:prstGeom prst="rect">
            <a:avLst/>
          </a:prstGeom>
        </p:spPr>
        <p:txBody>
          <a:bodyPr lIns="0" tIns="0" rIns="0" bIns="0" rtlCol="0" anchor="t">
            <a:spAutoFit/>
          </a:bodyPr>
          <a:lstStyle/>
          <a:p>
            <a:pPr marL="0" lvl="0" indent="0" algn="r">
              <a:lnSpc>
                <a:spcPts val="2859"/>
              </a:lnSpc>
            </a:pPr>
            <a:r>
              <a:rPr lang="en-US" sz="2269">
                <a:solidFill>
                  <a:srgbClr val="FFFFFF"/>
                </a:solidFill>
                <a:latin typeface="DM Sans Bold"/>
              </a:rPr>
              <a:t>Decision Tree</a:t>
            </a:r>
          </a:p>
        </p:txBody>
      </p:sp>
      <p:sp>
        <p:nvSpPr>
          <p:cNvPr id="17" name="TextBox 17"/>
          <p:cNvSpPr txBox="1"/>
          <p:nvPr/>
        </p:nvSpPr>
        <p:spPr>
          <a:xfrm>
            <a:off x="11292113" y="5465851"/>
            <a:ext cx="637661" cy="354182"/>
          </a:xfrm>
          <a:prstGeom prst="rect">
            <a:avLst/>
          </a:prstGeom>
        </p:spPr>
        <p:txBody>
          <a:bodyPr lIns="0" tIns="0" rIns="0" bIns="0" rtlCol="0" anchor="t">
            <a:spAutoFit/>
          </a:bodyPr>
          <a:lstStyle/>
          <a:p>
            <a:pPr marL="0" lvl="0" indent="0" algn="r">
              <a:lnSpc>
                <a:spcPts val="2859"/>
              </a:lnSpc>
            </a:pPr>
            <a:r>
              <a:rPr lang="en-US" sz="2269">
                <a:solidFill>
                  <a:srgbClr val="FFFFFF"/>
                </a:solidFill>
                <a:latin typeface="DM Sans Bold"/>
              </a:rPr>
              <a:t>KNN</a:t>
            </a:r>
          </a:p>
        </p:txBody>
      </p:sp>
      <p:sp>
        <p:nvSpPr>
          <p:cNvPr id="18" name="TextBox 18"/>
          <p:cNvSpPr txBox="1"/>
          <p:nvPr/>
        </p:nvSpPr>
        <p:spPr>
          <a:xfrm>
            <a:off x="749362" y="591810"/>
            <a:ext cx="6379274" cy="786656"/>
          </a:xfrm>
          <a:prstGeom prst="rect">
            <a:avLst/>
          </a:prstGeom>
        </p:spPr>
        <p:txBody>
          <a:bodyPr lIns="0" tIns="0" rIns="0" bIns="0" rtlCol="0" anchor="t">
            <a:spAutoFit/>
          </a:bodyPr>
          <a:lstStyle/>
          <a:p>
            <a:pPr marL="0" lvl="0" indent="0" algn="l">
              <a:lnSpc>
                <a:spcPts val="6375"/>
              </a:lnSpc>
            </a:pPr>
            <a:r>
              <a:rPr lang="en-US" sz="5059">
                <a:solidFill>
                  <a:srgbClr val="FFFFFF"/>
                </a:solidFill>
                <a:latin typeface="DM Sans Bold"/>
              </a:rPr>
              <a:t>Our Models</a:t>
            </a:r>
          </a:p>
        </p:txBody>
      </p:sp>
      <p:sp>
        <p:nvSpPr>
          <p:cNvPr id="19" name="TextBox 19"/>
          <p:cNvSpPr txBox="1"/>
          <p:nvPr/>
        </p:nvSpPr>
        <p:spPr>
          <a:xfrm>
            <a:off x="11256905" y="9141263"/>
            <a:ext cx="2557483" cy="354182"/>
          </a:xfrm>
          <a:prstGeom prst="rect">
            <a:avLst/>
          </a:prstGeom>
        </p:spPr>
        <p:txBody>
          <a:bodyPr lIns="0" tIns="0" rIns="0" bIns="0" rtlCol="0" anchor="t">
            <a:spAutoFit/>
          </a:bodyPr>
          <a:lstStyle/>
          <a:p>
            <a:pPr marL="0" lvl="0" indent="0" algn="l">
              <a:lnSpc>
                <a:spcPts val="2859"/>
              </a:lnSpc>
            </a:pPr>
            <a:r>
              <a:rPr lang="en-US" sz="2269">
                <a:solidFill>
                  <a:srgbClr val="FFFFFF"/>
                </a:solidFill>
                <a:latin typeface="DM Sans Bold"/>
              </a:rPr>
              <a:t>Gradient Boosting</a:t>
            </a:r>
          </a:p>
        </p:txBody>
      </p:sp>
      <p:sp>
        <p:nvSpPr>
          <p:cNvPr id="20" name="TextBox 20"/>
          <p:cNvSpPr txBox="1"/>
          <p:nvPr/>
        </p:nvSpPr>
        <p:spPr>
          <a:xfrm>
            <a:off x="8378673" y="1995483"/>
            <a:ext cx="1327398"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Accuracy</a:t>
            </a:r>
          </a:p>
        </p:txBody>
      </p:sp>
      <p:sp>
        <p:nvSpPr>
          <p:cNvPr id="21" name="TextBox 21"/>
          <p:cNvSpPr txBox="1"/>
          <p:nvPr/>
        </p:nvSpPr>
        <p:spPr>
          <a:xfrm>
            <a:off x="8419622" y="2517602"/>
            <a:ext cx="663699"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AUC</a:t>
            </a:r>
          </a:p>
        </p:txBody>
      </p:sp>
      <p:sp>
        <p:nvSpPr>
          <p:cNvPr id="22" name="TextBox 22"/>
          <p:cNvSpPr txBox="1"/>
          <p:nvPr/>
        </p:nvSpPr>
        <p:spPr>
          <a:xfrm>
            <a:off x="5845894" y="3586203"/>
            <a:ext cx="1327398"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Accuracy</a:t>
            </a:r>
          </a:p>
        </p:txBody>
      </p:sp>
      <p:sp>
        <p:nvSpPr>
          <p:cNvPr id="23" name="TextBox 23"/>
          <p:cNvSpPr txBox="1"/>
          <p:nvPr/>
        </p:nvSpPr>
        <p:spPr>
          <a:xfrm>
            <a:off x="6005787" y="6677651"/>
            <a:ext cx="1327398"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Accuracy</a:t>
            </a:r>
          </a:p>
        </p:txBody>
      </p:sp>
      <p:sp>
        <p:nvSpPr>
          <p:cNvPr id="24" name="TextBox 24"/>
          <p:cNvSpPr txBox="1"/>
          <p:nvPr/>
        </p:nvSpPr>
        <p:spPr>
          <a:xfrm>
            <a:off x="8498311" y="4968992"/>
            <a:ext cx="1327398"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Accuracy</a:t>
            </a:r>
          </a:p>
        </p:txBody>
      </p:sp>
      <p:sp>
        <p:nvSpPr>
          <p:cNvPr id="25" name="TextBox 25"/>
          <p:cNvSpPr txBox="1"/>
          <p:nvPr/>
        </p:nvSpPr>
        <p:spPr>
          <a:xfrm>
            <a:off x="8524289" y="8626993"/>
            <a:ext cx="1327398"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Accuracy</a:t>
            </a:r>
          </a:p>
        </p:txBody>
      </p:sp>
      <p:sp>
        <p:nvSpPr>
          <p:cNvPr id="26" name="TextBox 26"/>
          <p:cNvSpPr txBox="1"/>
          <p:nvPr/>
        </p:nvSpPr>
        <p:spPr>
          <a:xfrm>
            <a:off x="5851420" y="4117847"/>
            <a:ext cx="663699"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AUC</a:t>
            </a:r>
          </a:p>
        </p:txBody>
      </p:sp>
      <p:sp>
        <p:nvSpPr>
          <p:cNvPr id="27" name="TextBox 27"/>
          <p:cNvSpPr txBox="1"/>
          <p:nvPr/>
        </p:nvSpPr>
        <p:spPr>
          <a:xfrm>
            <a:off x="6097081" y="7204016"/>
            <a:ext cx="663699"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AUC</a:t>
            </a:r>
          </a:p>
        </p:txBody>
      </p:sp>
      <p:sp>
        <p:nvSpPr>
          <p:cNvPr id="28" name="TextBox 28"/>
          <p:cNvSpPr txBox="1"/>
          <p:nvPr/>
        </p:nvSpPr>
        <p:spPr>
          <a:xfrm>
            <a:off x="8498311" y="5477250"/>
            <a:ext cx="663699"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AUC</a:t>
            </a:r>
          </a:p>
        </p:txBody>
      </p:sp>
      <p:sp>
        <p:nvSpPr>
          <p:cNvPr id="29" name="TextBox 29"/>
          <p:cNvSpPr txBox="1"/>
          <p:nvPr/>
        </p:nvSpPr>
        <p:spPr>
          <a:xfrm>
            <a:off x="8524289" y="9152661"/>
            <a:ext cx="663699"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AUC</a:t>
            </a:r>
          </a:p>
        </p:txBody>
      </p:sp>
      <p:pic>
        <p:nvPicPr>
          <p:cNvPr id="30" name="Picture 30"/>
          <p:cNvPicPr>
            <a:picLocks noChangeAspect="1"/>
          </p:cNvPicPr>
          <p:nvPr/>
        </p:nvPicPr>
        <p:blipFill>
          <a:blip r:embed="rId16"/>
          <a:stretch>
            <a:fillRect/>
          </a:stretch>
        </p:blipFill>
        <p:spPr>
          <a:xfrm>
            <a:off x="8125238" y="2791476"/>
            <a:ext cx="3041224" cy="858627"/>
          </a:xfrm>
          <a:prstGeom prst="rect">
            <a:avLst/>
          </a:prstGeom>
        </p:spPr>
      </p:pic>
      <p:sp>
        <p:nvSpPr>
          <p:cNvPr id="31" name="TextBox 31"/>
          <p:cNvSpPr txBox="1"/>
          <p:nvPr/>
        </p:nvSpPr>
        <p:spPr>
          <a:xfrm>
            <a:off x="8330709" y="3035386"/>
            <a:ext cx="1225357"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F1 Score</a:t>
            </a:r>
          </a:p>
        </p:txBody>
      </p:sp>
      <p:pic>
        <p:nvPicPr>
          <p:cNvPr id="32" name="Picture 32"/>
          <p:cNvPicPr>
            <a:picLocks noChangeAspect="1"/>
          </p:cNvPicPr>
          <p:nvPr/>
        </p:nvPicPr>
        <p:blipFill>
          <a:blip r:embed="rId17"/>
          <a:stretch>
            <a:fillRect/>
          </a:stretch>
        </p:blipFill>
        <p:spPr>
          <a:xfrm>
            <a:off x="5635454" y="4382219"/>
            <a:ext cx="2934493" cy="840838"/>
          </a:xfrm>
          <a:prstGeom prst="rect">
            <a:avLst/>
          </a:prstGeom>
        </p:spPr>
      </p:pic>
      <p:pic>
        <p:nvPicPr>
          <p:cNvPr id="33" name="Picture 33"/>
          <p:cNvPicPr>
            <a:picLocks noChangeAspect="1"/>
          </p:cNvPicPr>
          <p:nvPr/>
        </p:nvPicPr>
        <p:blipFill>
          <a:blip r:embed="rId18"/>
          <a:stretch>
            <a:fillRect/>
          </a:stretch>
        </p:blipFill>
        <p:spPr>
          <a:xfrm>
            <a:off x="8245581" y="5728065"/>
            <a:ext cx="3032762" cy="857216"/>
          </a:xfrm>
          <a:prstGeom prst="rect">
            <a:avLst/>
          </a:prstGeom>
        </p:spPr>
      </p:pic>
      <p:pic>
        <p:nvPicPr>
          <p:cNvPr id="34" name="Picture 34"/>
          <p:cNvPicPr>
            <a:picLocks noChangeAspect="1"/>
          </p:cNvPicPr>
          <p:nvPr/>
        </p:nvPicPr>
        <p:blipFill>
          <a:blip r:embed="rId19"/>
          <a:stretch>
            <a:fillRect/>
          </a:stretch>
        </p:blipFill>
        <p:spPr>
          <a:xfrm>
            <a:off x="5726167" y="7510360"/>
            <a:ext cx="3043700" cy="859039"/>
          </a:xfrm>
          <a:prstGeom prst="rect">
            <a:avLst/>
          </a:prstGeom>
        </p:spPr>
      </p:pic>
      <p:pic>
        <p:nvPicPr>
          <p:cNvPr id="35" name="Picture 35"/>
          <p:cNvPicPr>
            <a:picLocks noChangeAspect="1"/>
          </p:cNvPicPr>
          <p:nvPr/>
        </p:nvPicPr>
        <p:blipFill>
          <a:blip r:embed="rId20"/>
          <a:stretch>
            <a:fillRect/>
          </a:stretch>
        </p:blipFill>
        <p:spPr>
          <a:xfrm>
            <a:off x="8260672" y="9382805"/>
            <a:ext cx="3043700" cy="859039"/>
          </a:xfrm>
          <a:prstGeom prst="rect">
            <a:avLst/>
          </a:prstGeom>
        </p:spPr>
      </p:pic>
      <p:sp>
        <p:nvSpPr>
          <p:cNvPr id="36" name="TextBox 36"/>
          <p:cNvSpPr txBox="1"/>
          <p:nvPr/>
        </p:nvSpPr>
        <p:spPr>
          <a:xfrm>
            <a:off x="5816252" y="4654681"/>
            <a:ext cx="1225357"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F1 Score</a:t>
            </a:r>
          </a:p>
        </p:txBody>
      </p:sp>
      <p:sp>
        <p:nvSpPr>
          <p:cNvPr id="37" name="TextBox 37"/>
          <p:cNvSpPr txBox="1"/>
          <p:nvPr/>
        </p:nvSpPr>
        <p:spPr>
          <a:xfrm>
            <a:off x="8419622" y="5961745"/>
            <a:ext cx="1225357"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F1 Score</a:t>
            </a:r>
          </a:p>
        </p:txBody>
      </p:sp>
      <p:sp>
        <p:nvSpPr>
          <p:cNvPr id="38" name="TextBox 38"/>
          <p:cNvSpPr txBox="1"/>
          <p:nvPr/>
        </p:nvSpPr>
        <p:spPr>
          <a:xfrm>
            <a:off x="5896915" y="7769425"/>
            <a:ext cx="1225357"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F1 Score</a:t>
            </a:r>
          </a:p>
        </p:txBody>
      </p:sp>
      <p:sp>
        <p:nvSpPr>
          <p:cNvPr id="39" name="TextBox 39"/>
          <p:cNvSpPr txBox="1"/>
          <p:nvPr/>
        </p:nvSpPr>
        <p:spPr>
          <a:xfrm>
            <a:off x="8419622" y="9626922"/>
            <a:ext cx="1225357" cy="331386"/>
          </a:xfrm>
          <a:prstGeom prst="rect">
            <a:avLst/>
          </a:prstGeom>
        </p:spPr>
        <p:txBody>
          <a:bodyPr lIns="0" tIns="0" rIns="0" bIns="0" rtlCol="0" anchor="t">
            <a:spAutoFit/>
          </a:bodyPr>
          <a:lstStyle/>
          <a:p>
            <a:pPr marL="0" lvl="0" indent="0" algn="r">
              <a:lnSpc>
                <a:spcPts val="2670"/>
              </a:lnSpc>
            </a:pPr>
            <a:r>
              <a:rPr lang="en-US" sz="2119">
                <a:solidFill>
                  <a:srgbClr val="FFFFFF"/>
                </a:solidFill>
                <a:latin typeface="DM Sans Bold"/>
              </a:rPr>
              <a:t>F1 Score</a:t>
            </a:r>
          </a:p>
        </p:txBody>
      </p:sp>
      <p:pic>
        <p:nvPicPr>
          <p:cNvPr id="40" name="Recorded Sound">
            <a:hlinkClick r:id="" action="ppaction://media"/>
            <a:extLst>
              <a:ext uri="{FF2B5EF4-FFF2-40B4-BE49-F238E27FC236}">
                <a16:creationId xmlns:a16="http://schemas.microsoft.com/office/drawing/2014/main" id="{B731D5A0-3FA1-6221-470E-7FB5CC156CC8}"/>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5925800" y="754041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58"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IN"/>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9"/>
          <p:cNvPicPr>
            <a:picLocks noChangeAspect="1"/>
          </p:cNvPicPr>
          <p:nvPr/>
        </p:nvPicPr>
        <p:blipFill>
          <a:blip r:embed="rId8"/>
          <a:stretch>
            <a:fillRect/>
          </a:stretch>
        </p:blipFill>
        <p:spPr>
          <a:xfrm>
            <a:off x="1191622" y="3382795"/>
            <a:ext cx="1920769" cy="1920769"/>
          </a:xfrm>
          <a:prstGeom prst="rect">
            <a:avLst/>
          </a:prstGeom>
        </p:spPr>
      </p:pic>
      <p:pic>
        <p:nvPicPr>
          <p:cNvPr id="10" name="Picture 10"/>
          <p:cNvPicPr>
            <a:picLocks noChangeAspect="1"/>
          </p:cNvPicPr>
          <p:nvPr/>
        </p:nvPicPr>
        <p:blipFill>
          <a:blip r:embed="rId9"/>
          <a:stretch>
            <a:fillRect/>
          </a:stretch>
        </p:blipFill>
        <p:spPr>
          <a:xfrm>
            <a:off x="3009122" y="3382795"/>
            <a:ext cx="1920769" cy="1920769"/>
          </a:xfrm>
          <a:prstGeom prst="rect">
            <a:avLst/>
          </a:prstGeom>
        </p:spPr>
      </p:pic>
      <p:pic>
        <p:nvPicPr>
          <p:cNvPr id="11" name="Picture 11"/>
          <p:cNvPicPr>
            <a:picLocks noChangeAspect="1"/>
          </p:cNvPicPr>
          <p:nvPr/>
        </p:nvPicPr>
        <p:blipFill>
          <a:blip r:embed="rId10"/>
          <a:stretch>
            <a:fillRect/>
          </a:stretch>
        </p:blipFill>
        <p:spPr>
          <a:xfrm>
            <a:off x="4828837" y="3382795"/>
            <a:ext cx="1920769" cy="1920769"/>
          </a:xfrm>
          <a:prstGeom prst="rect">
            <a:avLst/>
          </a:prstGeom>
        </p:spPr>
      </p:pic>
      <p:sp>
        <p:nvSpPr>
          <p:cNvPr id="12" name="Freeform 12"/>
          <p:cNvSpPr/>
          <p:nvPr/>
        </p:nvSpPr>
        <p:spPr>
          <a:xfrm>
            <a:off x="7946841" y="4459463"/>
            <a:ext cx="7315200" cy="3976809"/>
          </a:xfrm>
          <a:custGeom>
            <a:avLst/>
            <a:gdLst/>
            <a:ahLst/>
            <a:cxnLst/>
            <a:rect l="l" t="t" r="r" b="b"/>
            <a:pathLst>
              <a:path w="7315200" h="3976809">
                <a:moveTo>
                  <a:pt x="0" y="0"/>
                </a:moveTo>
                <a:lnTo>
                  <a:pt x="7315200" y="0"/>
                </a:lnTo>
                <a:lnTo>
                  <a:pt x="7315200" y="3976809"/>
                </a:lnTo>
                <a:lnTo>
                  <a:pt x="0" y="39768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3" name="TextBox 13"/>
          <p:cNvSpPr txBox="1"/>
          <p:nvPr/>
        </p:nvSpPr>
        <p:spPr>
          <a:xfrm>
            <a:off x="3919280" y="626489"/>
            <a:ext cx="10450651" cy="1472565"/>
          </a:xfrm>
          <a:prstGeom prst="rect">
            <a:avLst/>
          </a:prstGeom>
        </p:spPr>
        <p:txBody>
          <a:bodyPr lIns="0" tIns="0" rIns="0" bIns="0" rtlCol="0" anchor="t">
            <a:spAutoFit/>
          </a:bodyPr>
          <a:lstStyle/>
          <a:p>
            <a:pPr algn="ctr">
              <a:lnSpc>
                <a:spcPts val="5719"/>
              </a:lnSpc>
            </a:pPr>
            <a:r>
              <a:rPr lang="en-US" sz="4766">
                <a:solidFill>
                  <a:srgbClr val="FFFFFF"/>
                </a:solidFill>
                <a:latin typeface="Now Bold"/>
              </a:rPr>
              <a:t>LOGISTIC REGRESSION</a:t>
            </a:r>
          </a:p>
          <a:p>
            <a:pPr marL="0" lvl="0" indent="0" algn="ctr">
              <a:lnSpc>
                <a:spcPts val="5719"/>
              </a:lnSpc>
              <a:spcBef>
                <a:spcPct val="0"/>
              </a:spcBef>
            </a:pPr>
            <a:r>
              <a:rPr lang="en-US" sz="4766">
                <a:solidFill>
                  <a:srgbClr val="FFFFFF"/>
                </a:solidFill>
                <a:latin typeface="Now Bold"/>
              </a:rPr>
              <a:t>{HYPER PARAMETERS}</a:t>
            </a:r>
          </a:p>
        </p:txBody>
      </p:sp>
      <p:sp>
        <p:nvSpPr>
          <p:cNvPr id="14" name="TextBox 14"/>
          <p:cNvSpPr txBox="1"/>
          <p:nvPr/>
        </p:nvSpPr>
        <p:spPr>
          <a:xfrm>
            <a:off x="1484002" y="5290234"/>
            <a:ext cx="1336010" cy="345419"/>
          </a:xfrm>
          <a:prstGeom prst="rect">
            <a:avLst/>
          </a:prstGeom>
        </p:spPr>
        <p:txBody>
          <a:bodyPr lIns="0" tIns="0" rIns="0" bIns="0" rtlCol="0" anchor="t">
            <a:spAutoFit/>
          </a:bodyPr>
          <a:lstStyle/>
          <a:p>
            <a:pPr marL="0" lvl="0" indent="0" algn="r">
              <a:lnSpc>
                <a:spcPts val="2733"/>
              </a:lnSpc>
            </a:pPr>
            <a:r>
              <a:rPr lang="en-US" sz="2169">
                <a:solidFill>
                  <a:srgbClr val="FFFFFF"/>
                </a:solidFill>
                <a:latin typeface="DM Sans Bold"/>
              </a:rPr>
              <a:t>Accuracy</a:t>
            </a:r>
          </a:p>
        </p:txBody>
      </p:sp>
      <p:sp>
        <p:nvSpPr>
          <p:cNvPr id="15" name="TextBox 15"/>
          <p:cNvSpPr txBox="1"/>
          <p:nvPr/>
        </p:nvSpPr>
        <p:spPr>
          <a:xfrm>
            <a:off x="3251275" y="5299759"/>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AUC</a:t>
            </a:r>
          </a:p>
        </p:txBody>
      </p:sp>
      <p:sp>
        <p:nvSpPr>
          <p:cNvPr id="16" name="TextBox 16"/>
          <p:cNvSpPr txBox="1"/>
          <p:nvPr/>
        </p:nvSpPr>
        <p:spPr>
          <a:xfrm>
            <a:off x="5121217" y="5299759"/>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F1</a:t>
            </a:r>
          </a:p>
        </p:txBody>
      </p:sp>
      <p:sp>
        <p:nvSpPr>
          <p:cNvPr id="17" name="TextBox 17"/>
          <p:cNvSpPr txBox="1"/>
          <p:nvPr/>
        </p:nvSpPr>
        <p:spPr>
          <a:xfrm>
            <a:off x="10614965" y="8426747"/>
            <a:ext cx="1978951"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PARAMETERS</a:t>
            </a:r>
          </a:p>
        </p:txBody>
      </p:sp>
      <p:sp>
        <p:nvSpPr>
          <p:cNvPr id="18" name="TextBox 18"/>
          <p:cNvSpPr txBox="1"/>
          <p:nvPr/>
        </p:nvSpPr>
        <p:spPr>
          <a:xfrm>
            <a:off x="7946841" y="6958270"/>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0.8</a:t>
            </a:r>
          </a:p>
        </p:txBody>
      </p:sp>
      <p:sp>
        <p:nvSpPr>
          <p:cNvPr id="19" name="TextBox 19"/>
          <p:cNvSpPr txBox="1"/>
          <p:nvPr/>
        </p:nvSpPr>
        <p:spPr>
          <a:xfrm>
            <a:off x="9058519" y="5557813"/>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balanced</a:t>
            </a:r>
          </a:p>
        </p:txBody>
      </p:sp>
      <p:sp>
        <p:nvSpPr>
          <p:cNvPr id="20" name="TextBox 20"/>
          <p:cNvSpPr txBox="1"/>
          <p:nvPr/>
        </p:nvSpPr>
        <p:spPr>
          <a:xfrm>
            <a:off x="10936436" y="4955101"/>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l1</a:t>
            </a:r>
          </a:p>
        </p:txBody>
      </p:sp>
      <p:sp>
        <p:nvSpPr>
          <p:cNvPr id="21" name="TextBox 21"/>
          <p:cNvSpPr txBox="1"/>
          <p:nvPr/>
        </p:nvSpPr>
        <p:spPr>
          <a:xfrm>
            <a:off x="12843420" y="5568978"/>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saga</a:t>
            </a:r>
          </a:p>
        </p:txBody>
      </p:sp>
      <p:sp>
        <p:nvSpPr>
          <p:cNvPr id="22" name="TextBox 22"/>
          <p:cNvSpPr txBox="1"/>
          <p:nvPr/>
        </p:nvSpPr>
        <p:spPr>
          <a:xfrm>
            <a:off x="13926031" y="6958270"/>
            <a:ext cx="1336010" cy="354182"/>
          </a:xfrm>
          <a:prstGeom prst="rect">
            <a:avLst/>
          </a:prstGeom>
        </p:spPr>
        <p:txBody>
          <a:bodyPr lIns="0" tIns="0" rIns="0" bIns="0" rtlCol="0" anchor="t">
            <a:spAutoFit/>
          </a:bodyPr>
          <a:lstStyle/>
          <a:p>
            <a:pPr marL="0" lvl="0" indent="0" algn="ctr">
              <a:lnSpc>
                <a:spcPts val="2859"/>
              </a:lnSpc>
            </a:pPr>
            <a:r>
              <a:rPr lang="en-US" sz="2269">
                <a:solidFill>
                  <a:srgbClr val="FFFFFF"/>
                </a:solidFill>
                <a:latin typeface="DM Sans Bold"/>
              </a:rPr>
              <a:t>10</a:t>
            </a:r>
          </a:p>
        </p:txBody>
      </p:sp>
      <p:sp>
        <p:nvSpPr>
          <p:cNvPr id="23" name="TextBox 23"/>
          <p:cNvSpPr txBox="1"/>
          <p:nvPr/>
        </p:nvSpPr>
        <p:spPr>
          <a:xfrm>
            <a:off x="9144000" y="6141647"/>
            <a:ext cx="4877753" cy="1614196"/>
          </a:xfrm>
          <a:prstGeom prst="rect">
            <a:avLst/>
          </a:prstGeom>
        </p:spPr>
        <p:txBody>
          <a:bodyPr lIns="0" tIns="0" rIns="0" bIns="0" rtlCol="0" anchor="t">
            <a:spAutoFit/>
          </a:bodyPr>
          <a:lstStyle/>
          <a:p>
            <a:pPr algn="ctr">
              <a:lnSpc>
                <a:spcPts val="2605"/>
              </a:lnSpc>
              <a:spcBef>
                <a:spcPct val="0"/>
              </a:spcBef>
            </a:pPr>
            <a:r>
              <a:rPr lang="en-US" sz="1887">
                <a:solidFill>
                  <a:srgbClr val="FFFFFF"/>
                </a:solidFill>
                <a:latin typeface="DM Sans"/>
              </a:rPr>
              <a:t>{'classification__C',</a:t>
            </a:r>
          </a:p>
          <a:p>
            <a:pPr algn="ctr">
              <a:lnSpc>
                <a:spcPts val="2605"/>
              </a:lnSpc>
              <a:spcBef>
                <a:spcPct val="0"/>
              </a:spcBef>
            </a:pPr>
            <a:r>
              <a:rPr lang="en-US" sz="1887">
                <a:solidFill>
                  <a:srgbClr val="FFFFFF"/>
                </a:solidFill>
                <a:latin typeface="DM Sans"/>
              </a:rPr>
              <a:t>'classification__class_weight',</a:t>
            </a:r>
          </a:p>
          <a:p>
            <a:pPr algn="ctr">
              <a:lnSpc>
                <a:spcPts val="2605"/>
              </a:lnSpc>
              <a:spcBef>
                <a:spcPct val="0"/>
              </a:spcBef>
            </a:pPr>
            <a:r>
              <a:rPr lang="en-US" sz="1887">
                <a:solidFill>
                  <a:srgbClr val="FFFFFF"/>
                </a:solidFill>
                <a:latin typeface="DM Sans"/>
              </a:rPr>
              <a:t>'classification__penalty',</a:t>
            </a:r>
          </a:p>
          <a:p>
            <a:pPr algn="ctr">
              <a:lnSpc>
                <a:spcPts val="2605"/>
              </a:lnSpc>
              <a:spcBef>
                <a:spcPct val="0"/>
              </a:spcBef>
            </a:pPr>
            <a:r>
              <a:rPr lang="en-US" sz="1887">
                <a:solidFill>
                  <a:srgbClr val="FFFFFF"/>
                </a:solidFill>
                <a:latin typeface="DM Sans"/>
              </a:rPr>
              <a:t>'classification__solver' ,</a:t>
            </a:r>
          </a:p>
          <a:p>
            <a:pPr algn="ctr">
              <a:lnSpc>
                <a:spcPts val="2605"/>
              </a:lnSpc>
              <a:spcBef>
                <a:spcPct val="0"/>
              </a:spcBef>
            </a:pPr>
            <a:r>
              <a:rPr lang="en-US" sz="1887">
                <a:solidFill>
                  <a:srgbClr val="FFFFFF"/>
                </a:solidFill>
                <a:latin typeface="DM Sans"/>
              </a:rPr>
              <a:t>'feature_selection__n_features_to_select'}</a:t>
            </a:r>
          </a:p>
        </p:txBody>
      </p:sp>
      <p:pic>
        <p:nvPicPr>
          <p:cNvPr id="24" name="Recorded Sound">
            <a:hlinkClick r:id="" action="ppaction://media"/>
            <a:extLst>
              <a:ext uri="{FF2B5EF4-FFF2-40B4-BE49-F238E27FC236}">
                <a16:creationId xmlns:a16="http://schemas.microsoft.com/office/drawing/2014/main" id="{08433AF3-3E8C-AA4E-F673-02D4231F7BE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899525" y="4899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59"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719</Words>
  <Application>Microsoft Office PowerPoint</Application>
  <PresentationFormat>Custom</PresentationFormat>
  <Paragraphs>134</Paragraphs>
  <Slides>14</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Now Bold</vt:lpstr>
      <vt:lpstr>DM Sans Semi-Bold</vt:lpstr>
      <vt:lpstr>Arial</vt:lpstr>
      <vt:lpstr>Calibri</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MURUGESAN1 Bharanidharan</cp:lastModifiedBy>
  <cp:revision>2</cp:revision>
  <dcterms:created xsi:type="dcterms:W3CDTF">2006-08-16T00:00:00Z</dcterms:created>
  <dcterms:modified xsi:type="dcterms:W3CDTF">2024-05-13T22:12:21Z</dcterms:modified>
  <dc:identifier>DAGFIamriUA</dc:identifier>
</cp:coreProperties>
</file>